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omments/modernComment_105_F3214D7A.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notesSlides/notesSlide31.xml" ContentType="application/vnd.openxmlformats-officedocument.presentationml.notesSlide+xml"/>
  <Override PartName="/ppt/ink/ink3.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6A_FC5CE11A.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modernComment_13A_689E6C08.xml" ContentType="application/vnd.ms-powerpoint.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13D_8458D5D1.xml" ContentType="application/vnd.ms-powerpoint.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9"/>
  </p:notesMasterIdLst>
  <p:sldIdLst>
    <p:sldId id="261" r:id="rId5"/>
    <p:sldId id="263" r:id="rId6"/>
    <p:sldId id="262" r:id="rId7"/>
    <p:sldId id="265" r:id="rId8"/>
    <p:sldId id="266" r:id="rId9"/>
    <p:sldId id="366" r:id="rId10"/>
    <p:sldId id="275" r:id="rId11"/>
    <p:sldId id="270" r:id="rId12"/>
    <p:sldId id="271" r:id="rId13"/>
    <p:sldId id="272" r:id="rId14"/>
    <p:sldId id="328" r:id="rId15"/>
    <p:sldId id="367" r:id="rId16"/>
    <p:sldId id="368" r:id="rId17"/>
    <p:sldId id="369" r:id="rId18"/>
    <p:sldId id="370" r:id="rId19"/>
    <p:sldId id="371" r:id="rId20"/>
    <p:sldId id="372" r:id="rId21"/>
    <p:sldId id="373" r:id="rId22"/>
    <p:sldId id="374" r:id="rId23"/>
    <p:sldId id="375" r:id="rId24"/>
    <p:sldId id="376" r:id="rId25"/>
    <p:sldId id="335" r:id="rId26"/>
    <p:sldId id="279" r:id="rId27"/>
    <p:sldId id="300" r:id="rId28"/>
    <p:sldId id="302" r:id="rId29"/>
    <p:sldId id="301" r:id="rId30"/>
    <p:sldId id="303" r:id="rId31"/>
    <p:sldId id="354" r:id="rId32"/>
    <p:sldId id="358" r:id="rId33"/>
    <p:sldId id="352" r:id="rId34"/>
    <p:sldId id="296" r:id="rId35"/>
    <p:sldId id="304" r:id="rId36"/>
    <p:sldId id="359" r:id="rId37"/>
    <p:sldId id="337" r:id="rId38"/>
    <p:sldId id="339" r:id="rId39"/>
    <p:sldId id="340" r:id="rId40"/>
    <p:sldId id="316" r:id="rId41"/>
    <p:sldId id="342" r:id="rId42"/>
    <p:sldId id="343" r:id="rId43"/>
    <p:sldId id="305" r:id="rId44"/>
    <p:sldId id="350" r:id="rId45"/>
    <p:sldId id="362" r:id="rId46"/>
    <p:sldId id="338" r:id="rId47"/>
    <p:sldId id="346" r:id="rId48"/>
    <p:sldId id="347" r:id="rId49"/>
    <p:sldId id="336" r:id="rId50"/>
    <p:sldId id="307" r:id="rId51"/>
    <p:sldId id="344" r:id="rId52"/>
    <p:sldId id="351" r:id="rId53"/>
    <p:sldId id="308" r:id="rId54"/>
    <p:sldId id="309" r:id="rId55"/>
    <p:sldId id="311" r:id="rId56"/>
    <p:sldId id="361" r:id="rId57"/>
    <p:sldId id="298" r:id="rId58"/>
    <p:sldId id="314" r:id="rId59"/>
    <p:sldId id="315" r:id="rId60"/>
    <p:sldId id="277" r:id="rId61"/>
    <p:sldId id="365" r:id="rId62"/>
    <p:sldId id="317" r:id="rId63"/>
    <p:sldId id="363" r:id="rId64"/>
    <p:sldId id="360" r:id="rId65"/>
    <p:sldId id="280" r:id="rId66"/>
    <p:sldId id="348" r:id="rId67"/>
    <p:sldId id="353" r:id="rId68"/>
  </p:sldIdLst>
  <p:sldSz cx="12192000" cy="6858000"/>
  <p:notesSz cx="6858000" cy="9144000"/>
  <p:custShowLst>
    <p:custShow name="Main Presentation" id="0">
      <p:sldLst>
        <p:sld r:id="rId15"/>
        <p:sld r:id="rId26"/>
        <p:sld r:id="rId27"/>
        <p:sld r:id="rId28"/>
        <p:sld r:id="rId30"/>
        <p:sld r:id="rId29"/>
        <p:sld r:id="rId31"/>
        <p:sld r:id="rId35"/>
        <p:sld r:id="rId36"/>
        <p:sld r:id="rId38"/>
        <p:sld r:id="rId39"/>
        <p:sld r:id="rId40"/>
        <p:sld r:id="rId41"/>
        <p:sld r:id="rId42"/>
        <p:sld r:id="rId43"/>
        <p:sld r:id="rId44"/>
        <p:sld r:id="rId45"/>
        <p:sld r:id="rId47"/>
        <p:sld r:id="rId48"/>
        <p:sld r:id="rId49"/>
        <p:sld r:id="rId50"/>
        <p:sld r:id="rId51"/>
        <p:sld r:id="rId52"/>
        <p:sld r:id="rId53"/>
        <p:sld r:id="rId54"/>
        <p:sld r:id="rId55"/>
        <p:sld r:id="rId56"/>
        <p:sld r:id="rId58"/>
        <p:sld r:id="rId59"/>
        <p:sld r:id="rId60"/>
        <p:sld r:id="rId61"/>
        <p:sld r:id="rId63"/>
        <p:sld r:id="rId66"/>
        <p:sld r:id="rId67"/>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D0F3BB-0402-F057-F265-DE86134FD8C3}" name="Jake Hildreth" initials="JH" userId="S::JakeHildreth@trimarcsecurity.com::6768a0a1-fec1-4dcc-baff-b3f2b205330f" providerId="AD"/>
  <p188:author id="{1F5D99C8-9A1B-7588-27D2-7AA31EB00055}" name="Jim Sykora" initials="JS" userId="S::JimSykora@trimarcsecurity.com::ea12f81c-1b3f-4ba2-a39c-1ee1332f7b4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7"/>
    <p:restoredTop sz="74477" autoAdjust="0"/>
  </p:normalViewPr>
  <p:slideViewPr>
    <p:cSldViewPr snapToGrid="0">
      <p:cViewPr varScale="1">
        <p:scale>
          <a:sx n="111" d="100"/>
          <a:sy n="111" d="100"/>
        </p:scale>
        <p:origin x="13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omments/modernComment_105_F3214D7A.xml><?xml version="1.0" encoding="utf-8"?>
<p188:cmLst xmlns:a="http://schemas.openxmlformats.org/drawingml/2006/main" xmlns:r="http://schemas.openxmlformats.org/officeDocument/2006/relationships" xmlns:p188="http://schemas.microsoft.com/office/powerpoint/2018/8/main">
  <p188:cm id="{02F635F3-C2E4-461B-AA88-3784A6F4B264}" authorId="{1F5D99C8-9A1B-7588-27D2-7AA31EB00055}" created="2023-10-09T19:30:24.321">
    <pc:sldMkLst xmlns:pc="http://schemas.microsoft.com/office/powerpoint/2013/main/command">
      <pc:docMk/>
      <pc:sldMk cId="4079046010" sldId="261"/>
    </pc:sldMkLst>
    <p188:txBody>
      <a:bodyPr/>
      <a:lstStyle/>
      <a:p>
        <a:r>
          <a:rPr lang="en-US"/>
          <a:t>[@Jake Hildreth]  for WWHF this year (2023) we should include some X Files references as this year's conference theme is "The WWH Files.  X Files S6.E15 Arcadia features Mulder and Scully going undercover as a married couple, so there's good photos and maybe references there: https://www.imdb.com/title/tt0751076/</a:t>
        </a:r>
      </a:p>
    </p188:txBody>
  </p188:cm>
</p188:cmLst>
</file>

<file path=ppt/comments/modernComment_13A_689E6C08.xml><?xml version="1.0" encoding="utf-8"?>
<p188:cmLst xmlns:a="http://schemas.openxmlformats.org/drawingml/2006/main" xmlns:r="http://schemas.openxmlformats.org/officeDocument/2006/relationships" xmlns:p188="http://schemas.microsoft.com/office/powerpoint/2018/8/main">
  <p188:cm id="{AC640672-D083-4F98-86E3-ED6B7691E890}" authorId="{1F5D99C8-9A1B-7588-27D2-7AA31EB00055}" created="2023-10-16T15:26:49.118">
    <pc:sldMkLst xmlns:pc="http://schemas.microsoft.com/office/powerpoint/2013/main/command">
      <pc:docMk/>
      <pc:sldMk cId="1755212808" sldId="314"/>
    </pc:sldMkLst>
    <p188:txBody>
      <a:bodyPr/>
      <a:lstStyle/>
      <a:p>
        <a:r>
          <a:rPr lang="en-US"/>
          <a:t>A wild Tim Medin appears!</a:t>
        </a:r>
      </a:p>
    </p188:txBody>
  </p188:cm>
</p188:cmLst>
</file>

<file path=ppt/comments/modernComment_13D_8458D5D1.xml><?xml version="1.0" encoding="utf-8"?>
<p188:cmLst xmlns:a="http://schemas.openxmlformats.org/drawingml/2006/main" xmlns:r="http://schemas.openxmlformats.org/officeDocument/2006/relationships" xmlns:p188="http://schemas.microsoft.com/office/powerpoint/2018/8/main">
  <p188:cm id="{E349A6C2-08B8-4A3C-B6E6-5D83E8045687}" authorId="{1F5D99C8-9A1B-7588-27D2-7AA31EB00055}" created="2023-10-11T15:06:12.667">
    <pc:sldMkLst xmlns:pc="http://schemas.microsoft.com/office/powerpoint/2013/main/command">
      <pc:docMk/>
      <pc:sldMk cId="2220414417" sldId="317"/>
    </pc:sldMkLst>
    <p188:txBody>
      <a:bodyPr/>
      <a:lstStyle/>
      <a:p>
        <a:r>
          <a:rPr lang="en-US"/>
          <a:t>Do we want the BT logo here somewhere?</a:t>
        </a:r>
      </a:p>
    </p188:txBody>
  </p188:cm>
</p188:cmLst>
</file>

<file path=ppt/comments/modernComment_16A_FC5CE11A.xml><?xml version="1.0" encoding="utf-8"?>
<p188:cmLst xmlns:a="http://schemas.openxmlformats.org/drawingml/2006/main" xmlns:r="http://schemas.openxmlformats.org/officeDocument/2006/relationships" xmlns:p188="http://schemas.microsoft.com/office/powerpoint/2018/8/main">
  <p188:cm id="{67F344F9-C112-4D54-924C-9E2E1031E2A3}" authorId="{1F5D99C8-9A1B-7588-27D2-7AA31EB00055}" created="2023-10-09T19:39:21.722">
    <pc:sldMkLst xmlns:pc="http://schemas.microsoft.com/office/powerpoint/2013/main/command">
      <pc:docMk/>
      <pc:sldMk cId="4233945370" sldId="362"/>
    </pc:sldMkLst>
    <p188:txBody>
      <a:bodyPr/>
      <a:lstStyle/>
      <a:p>
        <a:r>
          <a:rPr lang="en-US"/>
          <a:t>[@Jake Hildreth]  Added slide based on a new thing I learned this weekend.</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6T20:20:48.9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1 169,'30'-1,"32"-6,-33 3,36-1,288 6,-266-7,-17 0,563 1,-373 6,-75 7,-26 0,-145-7,0 1,0 0,-1 1,17 6,-17-5,0-1,1 0,-1 0,17 0,576-2,-282-3,408 1,-582-5,206-35,143-56,-463 90,46-12,-24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6T20:20:52.4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18,'151'0,"497"-10,45 2,-430 10,596-2,-725 8,4 1,1413-10,-1513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7T15:45:23.1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0,'406'0,"-389"1,-1 1,20 4,-19-3,0-1,17 1,-15-3,38 0,-1 2,92 16,-82-3,71 26,-100-29,1-2,0-1,0-3,53 4,158-9,-128-3,-27 1,106 3,-158 3,61 16,-50-10,-22-4,-7-1,0-2,0 0,37 0,17-5,184 1,-183 4,100 17,-137-13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04AEE-BBD0-4289-B7F1-55A40B76D963}"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033A8-811B-4851-9444-5A33CC856680}" type="slidenum">
              <a:rPr lang="en-US" smtClean="0"/>
              <a:t>‹#›</a:t>
            </a:fld>
            <a:endParaRPr lang="en-US"/>
          </a:p>
        </p:txBody>
      </p:sp>
    </p:spTree>
    <p:extLst>
      <p:ext uri="{BB962C8B-B14F-4D97-AF65-F5344CB8AC3E}">
        <p14:creationId xmlns:p14="http://schemas.microsoft.com/office/powerpoint/2010/main" val="237157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etspi.com/blog/technical/network-penetration-testing/exploiting-adidn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www.netspi.com/blog/technical/network-penetration-testing/machineaccountquota-is-useful-sometimes/" TargetMode="External"/><Relationship Id="rId5" Type="http://schemas.openxmlformats.org/officeDocument/2006/relationships/hyperlink" Target="https://www.netspi.com/blog/technical/network-penetration-testing/adidns-revisited/" TargetMode="External"/><Relationship Id="rId4" Type="http://schemas.openxmlformats.org/officeDocument/2006/relationships/hyperlink" Target="https://github.com/Kevin-Robertson/Powermad"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henaniganslabs.io/2020/04/14/Internal-DNS-C2.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learn.microsoft.com/en-us/windows/win32/adschema/r-domain-other-parameters" TargetMode="External"/><Relationship Id="rId3" Type="http://schemas.openxmlformats.org/officeDocument/2006/relationships/hyperlink" Target="https://dirkjanm.io/krbrelayx-unconstrained-delegation-abuse-toolkit/" TargetMode="External"/><Relationship Id="rId7" Type="http://schemas.openxmlformats.org/officeDocument/2006/relationships/hyperlink" Target="https://learn.microsoft.com/en-us/windows/win32/adschema/r-dns-host-name-attribute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irkjanm.io/abusing-forgotten-permissions-on-precreated-computer-objects-in-active-directory/" TargetMode="External"/><Relationship Id="rId5" Type="http://schemas.openxmlformats.org/officeDocument/2006/relationships/hyperlink" Target="https://dirkjanm.io/relaying-kerberos-over-dns-with-krbrelayx-and-mitm6/" TargetMode="External"/><Relationship Id="rId4" Type="http://schemas.openxmlformats.org/officeDocument/2006/relationships/hyperlink" Target="https://github.com/dirkjanm/krbrelayx/"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edium.com/techzap/dns-admin-privesc-in-active-directory-ad-windows-ecc7ed5a21a2"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phackt.com/dnsadmins-group-mitigation" TargetMode="External"/><Relationship Id="rId4" Type="http://schemas.openxmlformats.org/officeDocument/2006/relationships/hyperlink" Target="https://phackt.com/dnsadmins-group-exploitation-write-permission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edium.com/techzap/dns-admin-privesc-in-active-directory-ad-windows-ecc7ed5a21a2"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thefrozengeek.blogspot.com/2018/02/configuring-and-managing-globalnames.html" TargetMode="External"/><Relationship Id="rId5" Type="http://schemas.openxmlformats.org/officeDocument/2006/relationships/hyperlink" Target="https://phackt.com/dnsadmins-group-mitigation" TargetMode="External"/><Relationship Id="rId4" Type="http://schemas.openxmlformats.org/officeDocument/2006/relationships/hyperlink" Target="https://phackt.com/dnsadmins-group-exploitation-write-permissions"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echcommunity.microsoft.com/t5/core-infrastructure-and-security/am-i-seeing-double-the-case-of-quot-multiple-copies-of-the-same/ba-p/255499"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learn.microsoft.com/en-us/powershell/module/dnsserver/set-dnsserverglobalnamezone?view=windowsserver2022-ps"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github.com/blackc03r/OSCP-Cheatsheets/blob/master/offensive-security-experiments/active-directory-kerberos-abuse/from-dnsadmins-to-system-to-domain-compromise.md" TargetMode="External"/><Relationship Id="rId13" Type="http://schemas.openxmlformats.org/officeDocument/2006/relationships/hyperlink" Target="https://phackt.com/dnsadmins-group-exploitation-write-permissions" TargetMode="External"/><Relationship Id="rId3" Type="http://schemas.openxmlformats.org/officeDocument/2006/relationships/hyperlink" Target="file:///path/to/dll" TargetMode="External"/><Relationship Id="rId7" Type="http://schemas.openxmlformats.org/officeDocument/2006/relationships/hyperlink" Target="https://msrc.microsoft.com/update-guide/vulnerability/CVE-2021-40469" TargetMode="External"/><Relationship Id="rId12" Type="http://schemas.openxmlformats.org/officeDocument/2006/relationships/hyperlink" Target="https://medium.com/techzap/dns-admin-privesc-in-active-directory-ad-windows-ecc7ed5a21a2"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www.labofapenetrationtester.com/2017/05/abusing-dnsadmins-privilege-for-escalation-in-active-directory.html" TargetMode="External"/><Relationship Id="rId11" Type="http://schemas.openxmlformats.org/officeDocument/2006/relationships/hyperlink" Target="https://blog.0patch.com/2021/11/micropatch-for-remote-code-execution-by.html" TargetMode="External"/><Relationship Id="rId5" Type="http://schemas.openxmlformats.org/officeDocument/2006/relationships/hyperlink" Target="https://medium.com/@esnesenon/feature-not-bug-dnsadmin-to-dc-compromise-in-one-line-a0f779b8dc83" TargetMode="External"/><Relationship Id="rId10" Type="http://schemas.openxmlformats.org/officeDocument/2006/relationships/hyperlink" Target="https://www.semperis.com/blog/dnsadmins-revisited/" TargetMode="External"/><Relationship Id="rId4" Type="http://schemas.openxmlformats.org/officeDocument/2006/relationships/hyperlink" Target="https://learn.microsoft.com/en-US/troubleshoot/windows-server/networking/record-cannot-deleted-access-denied" TargetMode="External"/><Relationship Id="rId9" Type="http://schemas.openxmlformats.org/officeDocument/2006/relationships/hyperlink" Target="https://adsecurity.org/?p=4064" TargetMode="External"/><Relationship Id="rId14" Type="http://schemas.openxmlformats.org/officeDocument/2006/relationships/hyperlink" Target="https://phackt.com/dnsadmins-group-mitiga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earn.microsoft.com/en-us/windows-server/networking/dns/what-s-new-in-dns-server"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learn.microsoft.com/en-us/powershell/module/dnsserver/?view=windowsserver2022-ps" TargetMode="External"/><Relationship Id="rId5" Type="http://schemas.openxmlformats.org/officeDocument/2006/relationships/hyperlink" Target="https://learn.microsoft.com/en-us/windows-server/networking/dns/deploy/split-brain-dns-deployment" TargetMode="External"/><Relationship Id="rId4" Type="http://schemas.openxmlformats.org/officeDocument/2006/relationships/hyperlink" Target="https://learn.microsoft.com/en-us/windows-server/networking/dns/deploy/dns-policy-scenario-guide"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irkjanm.io/krbrelayx-unconstrained-delegation-abuse-toolkit/"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www.semperis.com/blog/spn-jacking-an-edge-case-in-writespn-abuse/" TargetMode="External"/><Relationship Id="rId5" Type="http://schemas.openxmlformats.org/officeDocument/2006/relationships/hyperlink" Target="https://exploit.ph/user-constrained-delegation.html" TargetMode="External"/><Relationship Id="rId4" Type="http://schemas.openxmlformats.org/officeDocument/2006/relationships/hyperlink" Target="https://www.netspi.com/blog/technical/network-penetration-testing/machineaccountquota-is-useful-sometimes/"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irkjanm.io/relaying-kerberos-over-dns-with-krbrelayx-and-mitm6/"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adsecurity.org/?p=4056" TargetMode="External"/><Relationship Id="rId4" Type="http://schemas.openxmlformats.org/officeDocument/2006/relationships/hyperlink" Target="https://www.netspi.com/blog/technical/network-penetration-testing/machineaccountquota-is-useful-sometime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6</a:t>
            </a:fld>
            <a:endParaRPr lang="en-US"/>
          </a:p>
        </p:txBody>
      </p:sp>
    </p:spTree>
    <p:extLst>
      <p:ext uri="{BB962C8B-B14F-4D97-AF65-F5344CB8AC3E}">
        <p14:creationId xmlns:p14="http://schemas.microsoft.com/office/powerpoint/2010/main" val="584457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19</a:t>
            </a:fld>
            <a:endParaRPr lang="en-US"/>
          </a:p>
        </p:txBody>
      </p:sp>
    </p:spTree>
    <p:extLst>
      <p:ext uri="{BB962C8B-B14F-4D97-AF65-F5344CB8AC3E}">
        <p14:creationId xmlns:p14="http://schemas.microsoft.com/office/powerpoint/2010/main" val="1813346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20</a:t>
            </a:fld>
            <a:endParaRPr lang="en-US"/>
          </a:p>
        </p:txBody>
      </p:sp>
    </p:spTree>
    <p:extLst>
      <p:ext uri="{BB962C8B-B14F-4D97-AF65-F5344CB8AC3E}">
        <p14:creationId xmlns:p14="http://schemas.microsoft.com/office/powerpoint/2010/main" val="299003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21</a:t>
            </a:fld>
            <a:endParaRPr lang="en-US"/>
          </a:p>
        </p:txBody>
      </p:sp>
    </p:spTree>
    <p:extLst>
      <p:ext uri="{BB962C8B-B14F-4D97-AF65-F5344CB8AC3E}">
        <p14:creationId xmlns:p14="http://schemas.microsoft.com/office/powerpoint/2010/main" val="376366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22</a:t>
            </a:fld>
            <a:endParaRPr lang="en-US"/>
          </a:p>
        </p:txBody>
      </p:sp>
    </p:spTree>
    <p:extLst>
      <p:ext uri="{BB962C8B-B14F-4D97-AF65-F5344CB8AC3E}">
        <p14:creationId xmlns:p14="http://schemas.microsoft.com/office/powerpoint/2010/main" val="1272078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23</a:t>
            </a:fld>
            <a:endParaRPr lang="en-US"/>
          </a:p>
        </p:txBody>
      </p:sp>
    </p:spTree>
    <p:extLst>
      <p:ext uri="{BB962C8B-B14F-4D97-AF65-F5344CB8AC3E}">
        <p14:creationId xmlns:p14="http://schemas.microsoft.com/office/powerpoint/2010/main" val="13502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Programming in BASIC on the C64 and Apple </a:t>
            </a:r>
            <a:r>
              <a:rPr lang="en-US" err="1"/>
              <a:t>IIe</a:t>
            </a:r>
            <a:endParaRPr lang="en-US"/>
          </a:p>
        </p:txBody>
      </p:sp>
      <p:sp>
        <p:nvSpPr>
          <p:cNvPr id="4" name="Slide Number Placeholder 3"/>
          <p:cNvSpPr>
            <a:spLocks noGrp="1"/>
          </p:cNvSpPr>
          <p:nvPr>
            <p:ph type="sldNum" sz="quarter" idx="5"/>
          </p:nvPr>
        </p:nvSpPr>
        <p:spPr/>
        <p:txBody>
          <a:bodyPr/>
          <a:lstStyle/>
          <a:p>
            <a:fld id="{E0C033A8-811B-4851-9444-5A33CC856680}" type="slidenum">
              <a:rPr lang="en-US" smtClean="0"/>
              <a:t>24</a:t>
            </a:fld>
            <a:endParaRPr lang="en-US"/>
          </a:p>
        </p:txBody>
      </p:sp>
    </p:spTree>
    <p:extLst>
      <p:ext uri="{BB962C8B-B14F-4D97-AF65-F5344CB8AC3E}">
        <p14:creationId xmlns:p14="http://schemas.microsoft.com/office/powerpoint/2010/main" val="3723907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DNS, one HOSTS file on all computers to provide basic name to address translation. To get listed in the HOSTS file, you’d have to call someone… on the telephone… during normal business hours.</a:t>
            </a:r>
          </a:p>
          <a:p>
            <a:endParaRPr lang="en-US" dirty="0"/>
          </a:p>
          <a:p>
            <a:r>
              <a:rPr lang="en-US" dirty="0"/>
              <a:t>By the early 80s, the growth of the fledgling internet called for the creation of an automated system to handle the creation and management of the system</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25</a:t>
            </a:fld>
            <a:endParaRPr lang="en-US"/>
          </a:p>
        </p:txBody>
      </p:sp>
    </p:spTree>
    <p:extLst>
      <p:ext uri="{BB962C8B-B14F-4D97-AF65-F5344CB8AC3E}">
        <p14:creationId xmlns:p14="http://schemas.microsoft.com/office/powerpoint/2010/main" val="3188063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26</a:t>
            </a:fld>
            <a:endParaRPr lang="en-US"/>
          </a:p>
        </p:txBody>
      </p:sp>
    </p:spTree>
    <p:extLst>
      <p:ext uri="{BB962C8B-B14F-4D97-AF65-F5344CB8AC3E}">
        <p14:creationId xmlns:p14="http://schemas.microsoft.com/office/powerpoint/2010/main" val="3262811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Before Active Directory, there was NT Directory Services (NTDS).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Many folks were using NetBIOS and WINS for name resolution at this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Or maybe HOSTS files.  If they were even using TCP/IP and not IPX/SPX(</a:t>
            </a:r>
            <a:r>
              <a:rPr lang="en-US" sz="1800" dirty="0" err="1">
                <a:effectLst/>
                <a:latin typeface="Calibri" panose="020F0502020204030204" pitchFamily="34" charset="0"/>
              </a:rPr>
              <a:t>NWLink</a:t>
            </a:r>
            <a:r>
              <a:rPr lang="en-US" sz="1800"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But Windows NT 4.0 had Microsoft DNS server and it got some updates in Windows NT 4.0 SP3. </a:t>
            </a:r>
          </a:p>
          <a:p>
            <a:endParaRPr lang="en-US" dirty="0"/>
          </a:p>
          <a:p>
            <a:r>
              <a:rPr lang="en-US" sz="1800" dirty="0">
                <a:effectLst/>
                <a:latin typeface="Calibri" panose="020F0502020204030204" pitchFamily="34" charset="0"/>
              </a:rPr>
              <a:t>Windows 2000 Server was released on February 17, 2000 to replace Windows NT 4.0.  Addie and Dennis have been shacked up ever since.</a:t>
            </a:r>
          </a:p>
          <a:p>
            <a:r>
              <a:rPr lang="en-US" sz="1800" dirty="0">
                <a:effectLst/>
                <a:latin typeface="Calibri" panose="020F0502020204030204" pitchFamily="34" charset="0"/>
              </a:rPr>
              <a:t>Active Directory Integrated DNS (ADIDNS) relies on Active Directory's multi-master replication method and directory structure for storage.</a:t>
            </a:r>
          </a:p>
          <a:p>
            <a:r>
              <a:rPr lang="en-US" sz="1800" dirty="0">
                <a:effectLst/>
                <a:latin typeface="Calibri" panose="020F0502020204030204" pitchFamily="34" charset="0"/>
              </a:rPr>
              <a:t>Active Directory Domain Services (AD DS) relies on DNS for name resolution for everything from clients locating a domain controller to Kerberos authentication.</a:t>
            </a:r>
          </a:p>
          <a:p>
            <a:endParaRPr lang="en-US" sz="1800" dirty="0">
              <a:effectLst/>
              <a:latin typeface="Calibri" panose="020F0502020204030204" pitchFamily="34" charset="0"/>
            </a:endParaRPr>
          </a:p>
          <a:p>
            <a:r>
              <a:rPr lang="en-US" sz="1800" dirty="0">
                <a:effectLst/>
                <a:latin typeface="Calibri" panose="020F0502020204030204" pitchFamily="34" charset="0"/>
              </a:rPr>
              <a:t>The dnsNodes that AD DS relies on to locate domain controllers and services are stored in AD and generally replicated with AD. </a:t>
            </a:r>
          </a:p>
          <a:p>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Addie and Dennis are now co-dependent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Throw to Jim for details</a:t>
            </a:r>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27</a:t>
            </a:fld>
            <a:endParaRPr lang="en-US"/>
          </a:p>
        </p:txBody>
      </p:sp>
    </p:spTree>
    <p:extLst>
      <p:ext uri="{BB962C8B-B14F-4D97-AF65-F5344CB8AC3E}">
        <p14:creationId xmlns:p14="http://schemas.microsoft.com/office/powerpoint/2010/main" val="4171906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Traditional DNS servers might store their information in a zone file with a Start of Authority and then all the records for that zone.  ADIDNS can do these local zones also, but ADIDNS stores replicated zones in AD. Like this forest replicated dnsZone.</a:t>
            </a:r>
          </a:p>
        </p:txBody>
      </p:sp>
      <p:sp>
        <p:nvSpPr>
          <p:cNvPr id="4" name="Slide Number Placeholder 3"/>
          <p:cNvSpPr>
            <a:spLocks noGrp="1"/>
          </p:cNvSpPr>
          <p:nvPr>
            <p:ph type="sldNum" sz="quarter" idx="5"/>
          </p:nvPr>
        </p:nvSpPr>
        <p:spPr/>
        <p:txBody>
          <a:bodyPr/>
          <a:lstStyle/>
          <a:p>
            <a:fld id="{E0C033A8-811B-4851-9444-5A33CC856680}" type="slidenum">
              <a:rPr lang="en-US" smtClean="0"/>
              <a:t>28</a:t>
            </a:fld>
            <a:endParaRPr lang="en-US"/>
          </a:p>
        </p:txBody>
      </p:sp>
    </p:spTree>
    <p:extLst>
      <p:ext uri="{BB962C8B-B14F-4D97-AF65-F5344CB8AC3E}">
        <p14:creationId xmlns:p14="http://schemas.microsoft.com/office/powerpoint/2010/main" val="740999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11</a:t>
            </a:fld>
            <a:endParaRPr lang="en-US"/>
          </a:p>
        </p:txBody>
      </p:sp>
    </p:spTree>
    <p:extLst>
      <p:ext uri="{BB962C8B-B14F-4D97-AF65-F5344CB8AC3E}">
        <p14:creationId xmlns:p14="http://schemas.microsoft.com/office/powerpoint/2010/main" val="303413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within each ADIDNS zone that’s stored in AD the records are stored as dnsNodes objects.  Each dnsNodes object has attributes that define the record. DC, </a:t>
            </a:r>
            <a:r>
              <a:rPr lang="en-US" dirty="0" err="1"/>
              <a:t>dNSProperty</a:t>
            </a:r>
            <a:r>
              <a:rPr lang="en-US" dirty="0"/>
              <a:t>, </a:t>
            </a:r>
            <a:r>
              <a:rPr lang="en-US" dirty="0" err="1"/>
              <a:t>dNSTombstoned</a:t>
            </a:r>
            <a:r>
              <a:rPr lang="en-US" dirty="0"/>
              <a:t>, and the multi-value dnsRecord where the node/record data is stored.  As we can see here a dnsNodes can have more than 1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dnsRecord properties are stored:  bit arrays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https://learn.microsoft.com/en-us/openspecs/windows_protocols/ms-dnsp/6912b338-5472-4f59-b912-0edb536b6ed8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https://learn.microsoft.com/en-us/openspecs/windows_protocols/ms-dnsp/4957298c-2775-4abe-b357-bb03bc346ead</a:t>
            </a:r>
          </a:p>
        </p:txBody>
      </p:sp>
      <p:sp>
        <p:nvSpPr>
          <p:cNvPr id="4" name="Slide Number Placeholder 3"/>
          <p:cNvSpPr>
            <a:spLocks noGrp="1"/>
          </p:cNvSpPr>
          <p:nvPr>
            <p:ph type="sldNum" sz="quarter" idx="5"/>
          </p:nvPr>
        </p:nvSpPr>
        <p:spPr/>
        <p:txBody>
          <a:bodyPr/>
          <a:lstStyle/>
          <a:p>
            <a:fld id="{E0C033A8-811B-4851-9444-5A33CC856680}" type="slidenum">
              <a:rPr lang="en-US" smtClean="0"/>
              <a:t>29</a:t>
            </a:fld>
            <a:endParaRPr lang="en-US"/>
          </a:p>
        </p:txBody>
      </p:sp>
    </p:spTree>
    <p:extLst>
      <p:ext uri="{BB962C8B-B14F-4D97-AF65-F5344CB8AC3E}">
        <p14:creationId xmlns:p14="http://schemas.microsoft.com/office/powerpoint/2010/main" val="148782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 styled our talk on the classic “Something Old, Something New, Something Borrowed, Something Blue”</a:t>
            </a:r>
          </a:p>
          <a:p>
            <a:endParaRPr lang="en-US" sz="1800" dirty="0"/>
          </a:p>
          <a:p>
            <a:r>
              <a:rPr lang="en-US" sz="1800" dirty="0"/>
              <a:t>Old: prior art</a:t>
            </a:r>
          </a:p>
          <a:p>
            <a:r>
              <a:rPr lang="en-US" sz="1800" dirty="0"/>
              <a:t>New: new methods of abusing DNS</a:t>
            </a:r>
          </a:p>
          <a:p>
            <a:r>
              <a:rPr lang="en-US" sz="1800" dirty="0"/>
              <a:t>Borrowed: proven defenses against existing attacks</a:t>
            </a:r>
          </a:p>
          <a:p>
            <a:r>
              <a:rPr lang="en-US" sz="1800" dirty="0"/>
              <a:t>Blue: tooling to help you secure your DNS</a:t>
            </a:r>
          </a:p>
        </p:txBody>
      </p:sp>
      <p:sp>
        <p:nvSpPr>
          <p:cNvPr id="4" name="Slide Number Placeholder 3"/>
          <p:cNvSpPr>
            <a:spLocks noGrp="1"/>
          </p:cNvSpPr>
          <p:nvPr>
            <p:ph type="sldNum" sz="quarter" idx="5"/>
          </p:nvPr>
        </p:nvSpPr>
        <p:spPr/>
        <p:txBody>
          <a:bodyPr/>
          <a:lstStyle/>
          <a:p>
            <a:fld id="{E0C033A8-811B-4851-9444-5A33CC856680}" type="slidenum">
              <a:rPr lang="en-US" smtClean="0"/>
              <a:t>30</a:t>
            </a:fld>
            <a:endParaRPr lang="en-US"/>
          </a:p>
        </p:txBody>
      </p:sp>
    </p:spTree>
    <p:extLst>
      <p:ext uri="{BB962C8B-B14F-4D97-AF65-F5344CB8AC3E}">
        <p14:creationId xmlns:p14="http://schemas.microsoft.com/office/powerpoint/2010/main" val="344928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starting out with a few “Old” things: previous research</a:t>
            </a:r>
          </a:p>
          <a:p>
            <a:endParaRPr lang="en-US" dirty="0"/>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31</a:t>
            </a:fld>
            <a:endParaRPr lang="en-US"/>
          </a:p>
        </p:txBody>
      </p:sp>
    </p:spTree>
    <p:extLst>
      <p:ext uri="{BB962C8B-B14F-4D97-AF65-F5344CB8AC3E}">
        <p14:creationId xmlns:p14="http://schemas.microsoft.com/office/powerpoint/2010/main" val="3222913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Name resolution poisoning around since at least 2012. DNS resolution &gt; LLMR/NB-NS/</a:t>
            </a:r>
            <a:r>
              <a:rPr lang="en-US" sz="1200" dirty="0" err="1">
                <a:effectLst/>
                <a:latin typeface="Calibri" panose="020F0502020204030204" pitchFamily="34" charset="0"/>
              </a:rPr>
              <a:t>mDNS</a:t>
            </a: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Kevin Robertson ADIDNS research started off abusing </a:t>
            </a:r>
            <a:r>
              <a:rPr lang="en-US" sz="1200" dirty="0" err="1">
                <a:effectLst/>
                <a:latin typeface="Calibri" panose="020F0502020204030204" pitchFamily="34" charset="0"/>
              </a:rPr>
              <a:t>DynamicDNS</a:t>
            </a:r>
            <a:r>
              <a:rPr lang="en-US" sz="1200" dirty="0">
                <a:effectLst/>
                <a:latin typeface="Calibri" panose="020F0502020204030204" pitchFamily="34" charset="0"/>
              </a:rPr>
              <a:t> Updates, but he  couldn’t create a wildcard(*) record.</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Since ADIDNS is just AD Objects, Kevin found that LDAP could create dnsNodes for any object that didn’t already exist, including wildcard records. Kevin’s Powermad uses LDAP to abuse ADIDNS.</a:t>
            </a:r>
          </a:p>
          <a:p>
            <a:pPr marL="0" marR="0">
              <a:spcBef>
                <a:spcPts val="0"/>
              </a:spcBef>
              <a:spcAft>
                <a:spcPts val="0"/>
              </a:spcAft>
            </a:pPr>
            <a:r>
              <a:rPr lang="en-US" sz="1200" dirty="0">
                <a:effectLst/>
                <a:latin typeface="Calibri" panose="020F0502020204030204" pitchFamily="34" charset="0"/>
              </a:rPr>
              <a:t>DNS poisoning can redirect traffic to an attacker machine, like Responder without limitations on being in the same broadcast domain.</a:t>
            </a:r>
          </a:p>
          <a:p>
            <a:pPr marL="0" marR="0">
              <a:spcBef>
                <a:spcPts val="0"/>
              </a:spcBef>
              <a:spcAft>
                <a:spcPts val="0"/>
              </a:spcAft>
            </a:pPr>
            <a:r>
              <a:rPr lang="en-US" sz="1200" dirty="0">
                <a:effectLst/>
                <a:latin typeface="Calibri" panose="020F0502020204030204" pitchFamily="34" charset="0"/>
              </a:rPr>
              <a:t>DNS poisoning can even create single-name UNC paths that default to Intranet zone, which can be abused by coercing </a:t>
            </a:r>
            <a:r>
              <a:rPr lang="en-US" sz="1200" dirty="0" err="1">
                <a:effectLst/>
                <a:latin typeface="Calibri" panose="020F0502020204030204" pitchFamily="34" charset="0"/>
              </a:rPr>
              <a:t>WebClient</a:t>
            </a:r>
            <a:r>
              <a:rPr lang="en-US" sz="1200" dirty="0">
                <a:effectLst/>
                <a:latin typeface="Calibri" panose="020F0502020204030204" pitchFamily="34" charset="0"/>
              </a:rPr>
              <a:t>.</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Long Notes:</a:t>
            </a:r>
          </a:p>
          <a:p>
            <a:pPr marL="0" marR="0">
              <a:spcBef>
                <a:spcPts val="0"/>
              </a:spcBef>
              <a:spcAft>
                <a:spcPts val="0"/>
              </a:spcAft>
            </a:pPr>
            <a:r>
              <a:rPr lang="en-US" sz="1200" dirty="0">
                <a:effectLst/>
                <a:latin typeface="Calibri" panose="020F0502020204030204" pitchFamily="34" charset="0"/>
              </a:rPr>
              <a:t>Responder-1.0 was released October 2012: https://www.trustwave.com/en-us/resources/blogs/spiderlabs-blog/introducing-responder-10/</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Powermad</a:t>
            </a:r>
          </a:p>
          <a:p>
            <a:pPr marL="0" marR="0">
              <a:spcBef>
                <a:spcPts val="0"/>
              </a:spcBef>
              <a:spcAft>
                <a:spcPts val="0"/>
              </a:spcAft>
            </a:pPr>
            <a:r>
              <a:rPr lang="en-US" sz="1200" dirty="0">
                <a:effectLst/>
                <a:latin typeface="Calibri" panose="020F0502020204030204" pitchFamily="34" charset="0"/>
              </a:rPr>
              <a:t>1.        By default, any Authenticated User can create a DNS host record.  And via LDAP they can create any </a:t>
            </a:r>
            <a:r>
              <a:rPr lang="en-US" sz="1200" dirty="0" err="1">
                <a:effectLst/>
                <a:latin typeface="Calibri" panose="020F0502020204030204" pitchFamily="34" charset="0"/>
              </a:rPr>
              <a:t>dnsNode</a:t>
            </a:r>
            <a:r>
              <a:rPr lang="en-US" sz="1200" dirty="0">
                <a:effectLst/>
                <a:latin typeface="Calibri" panose="020F0502020204030204" pitchFamily="34" charset="0"/>
              </a:rPr>
              <a:t> that doesn’t already exist.</a:t>
            </a:r>
          </a:p>
          <a:p>
            <a:pPr marL="0" marR="0">
              <a:spcBef>
                <a:spcPts val="0"/>
              </a:spcBef>
              <a:spcAft>
                <a:spcPts val="0"/>
              </a:spcAft>
            </a:pPr>
            <a:r>
              <a:rPr lang="en-US" sz="1200" dirty="0">
                <a:effectLst/>
                <a:latin typeface="Calibri" panose="020F0502020204030204" pitchFamily="34" charset="0"/>
              </a:rPr>
              <a:t>2.        Can be used to create wpad (if GQBL is disabled), a wildcard(*), or create brand new records.</a:t>
            </a:r>
          </a:p>
          <a:p>
            <a:pPr marL="0" marR="0">
              <a:spcBef>
                <a:spcPts val="0"/>
              </a:spcBef>
              <a:spcAft>
                <a:spcPts val="0"/>
              </a:spcAft>
            </a:pPr>
            <a:r>
              <a:rPr lang="en-US" sz="1200" dirty="0">
                <a:effectLst/>
                <a:latin typeface="Calibri" panose="020F0502020204030204" pitchFamily="34" charset="0"/>
              </a:rPr>
              <a:t>3.        Use these malicious records to redirect traffic to attacker machine</a:t>
            </a:r>
          </a:p>
          <a:p>
            <a:pPr marL="0" marR="0">
              <a:spcBef>
                <a:spcPts val="0"/>
              </a:spcBef>
              <a:spcAft>
                <a:spcPts val="0"/>
              </a:spcAft>
            </a:pPr>
            <a:r>
              <a:rPr lang="en-US" sz="1200" dirty="0">
                <a:effectLst/>
                <a:latin typeface="Calibri" panose="020F0502020204030204" pitchFamily="34" charset="0"/>
              </a:rPr>
              <a:t>4.        Create dnsNodes for single-name UNC path (Intranet Zone) -&gt;</a:t>
            </a:r>
            <a:r>
              <a:rPr lang="en-US" sz="1200" dirty="0" err="1">
                <a:effectLst/>
                <a:latin typeface="Calibri" panose="020F0502020204030204" pitchFamily="34" charset="0"/>
              </a:rPr>
              <a:t>WebClient</a:t>
            </a:r>
            <a:r>
              <a:rPr lang="en-US" sz="1200" dirty="0">
                <a:effectLst/>
                <a:latin typeface="Calibri" panose="020F0502020204030204" pitchFamily="34" charset="0"/>
              </a:rPr>
              <a:t> (installed by default on Win10. Not enabled by default, but can be coerced) -&gt; Responder/Inveigh = captured HTTP Auth and potential relay to LDAP  (shorten this up)</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Attackers and especially Pen Testers have been poisoning name resolution traffic for some time now.  Broadcast name resolution protocols like LLMNR or NetBIOS over TCP are favorites when an attacker can listen on a network broadcast domain with something like Responder. But DNS resolution is higher up the name resolution food chain than broadcast resolution and will be favored by clients and servers alike. The only card that trumps DNS is the local HOSTS file, which is noisy to modify.</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This all works mostly because Addie and Dennis are joined at the hip.  </a:t>
            </a:r>
            <a:r>
              <a:rPr lang="en-US" sz="1200" dirty="0" err="1">
                <a:effectLst/>
                <a:latin typeface="Calibri" panose="020F0502020204030204" pitchFamily="34" charset="0"/>
              </a:rPr>
              <a:t>domainDNS</a:t>
            </a:r>
            <a:r>
              <a:rPr lang="en-US" sz="1200" dirty="0">
                <a:effectLst/>
                <a:latin typeface="Calibri" panose="020F0502020204030204" pitchFamily="34" charset="0"/>
              </a:rPr>
              <a:t>, dnsZones, dnsNodes are just AD Objects that can be accessed via LDAP or ADSI (edit). And AD doesn’t really work right (or at all) if DNS isn’t configured properly.  And every ADIDNS object has a DACL, just like users, computers, etc.</a:t>
            </a:r>
          </a:p>
          <a:p>
            <a:endParaRPr lang="en-US" dirty="0"/>
          </a:p>
          <a:p>
            <a:endParaRPr lang="en-US" dirty="0"/>
          </a:p>
          <a:p>
            <a:pPr marL="0" marR="0">
              <a:spcBef>
                <a:spcPts val="0"/>
              </a:spcBef>
              <a:spcAft>
                <a:spcPts val="0"/>
              </a:spcAft>
            </a:pPr>
            <a:r>
              <a:rPr lang="en-US" sz="1800" b="1" dirty="0">
                <a:solidFill>
                  <a:srgbClr val="2E75B5"/>
                </a:solidFill>
                <a:effectLst/>
                <a:latin typeface="Calibri" panose="020F0502020204030204" pitchFamily="34" charset="0"/>
              </a:rPr>
              <a:t>References: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Beyond LLMNR/NBNS Spoofing - Exploiting ADIDNS: </a:t>
            </a:r>
            <a:r>
              <a:rPr lang="en-US" sz="1800" dirty="0">
                <a:effectLst/>
                <a:latin typeface="Calibri" panose="020F0502020204030204" pitchFamily="34" charset="0"/>
                <a:hlinkClick r:id="rId3"/>
              </a:rPr>
              <a:t>https://www.netspi.com/blog/technical/network-penetration-testing/exploiting-adidns/</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Powermad: </a:t>
            </a:r>
            <a:r>
              <a:rPr lang="en-US" sz="1800" dirty="0">
                <a:effectLst/>
                <a:latin typeface="Calibri" panose="020F0502020204030204" pitchFamily="34" charset="0"/>
                <a:hlinkClick r:id="rId4"/>
              </a:rPr>
              <a:t>https://github.com/Kevin-Robertson/Powermad</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ADIDNS Revisited - WPAD, GQBL, and More: </a:t>
            </a:r>
            <a:r>
              <a:rPr lang="en-US" sz="1800" dirty="0">
                <a:effectLst/>
                <a:latin typeface="Calibri" panose="020F0502020204030204" pitchFamily="34" charset="0"/>
                <a:hlinkClick r:id="rId5"/>
              </a:rPr>
              <a:t>https://www.netspi.com/blog/technical/network-penetration-testing/adidns-revisited/</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err="1">
                <a:effectLst/>
                <a:latin typeface="Calibri" panose="020F0502020204030204" pitchFamily="34" charset="0"/>
              </a:rPr>
              <a:t>MachineAccountQuote</a:t>
            </a:r>
            <a:r>
              <a:rPr lang="en-US" sz="1800" dirty="0">
                <a:effectLst/>
                <a:latin typeface="Calibri" panose="020F0502020204030204" pitchFamily="34" charset="0"/>
              </a:rPr>
              <a:t> is Useful Sometimes: </a:t>
            </a:r>
            <a:r>
              <a:rPr lang="en-US" sz="1800" dirty="0">
                <a:effectLst/>
                <a:latin typeface="Calibri" panose="020F0502020204030204" pitchFamily="34" charset="0"/>
                <a:hlinkClick r:id="rId6"/>
              </a:rPr>
              <a:t>https://www.netspi.com/blog/technical/network-penetration-testing/machineaccountquota-is-useful-sometimes/</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32</a:t>
            </a:fld>
            <a:endParaRPr lang="en-US"/>
          </a:p>
        </p:txBody>
      </p:sp>
    </p:spTree>
    <p:extLst>
      <p:ext uri="{BB962C8B-B14F-4D97-AF65-F5344CB8AC3E}">
        <p14:creationId xmlns:p14="http://schemas.microsoft.com/office/powerpoint/2010/main" val="681990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This all works mostly because Addie and Dennis are joined at the hip. </a:t>
            </a:r>
          </a:p>
          <a:p>
            <a:pPr marL="0" marR="0">
              <a:spcBef>
                <a:spcPts val="0"/>
              </a:spcBef>
              <a:spcAft>
                <a:spcPts val="0"/>
              </a:spcAft>
            </a:pPr>
            <a:endParaRPr lang="en-US" sz="1200" b="1" dirty="0">
              <a:effectLst/>
              <a:latin typeface="Calibri" panose="020F0502020204030204" pitchFamily="34" charset="0"/>
            </a:endParaRPr>
          </a:p>
          <a:p>
            <a:pPr marL="0" marR="0">
              <a:spcBef>
                <a:spcPts val="0"/>
              </a:spcBef>
              <a:spcAft>
                <a:spcPts val="0"/>
              </a:spcAft>
            </a:pPr>
            <a:r>
              <a:rPr lang="en-US" sz="1200" b="1" dirty="0">
                <a:effectLst/>
                <a:latin typeface="Calibri" panose="020F0502020204030204" pitchFamily="34" charset="0"/>
              </a:rPr>
              <a:t>And most importantly, because by default any Authenticated User can create those dnsNodes!  </a:t>
            </a:r>
          </a:p>
          <a:p>
            <a:pPr marL="0" marR="0">
              <a:spcBef>
                <a:spcPts val="0"/>
              </a:spcBef>
              <a:spcAft>
                <a:spcPts val="0"/>
              </a:spcAft>
            </a:pPr>
            <a:r>
              <a:rPr lang="en-US" sz="1200" b="1" dirty="0">
                <a:effectLst/>
                <a:latin typeface="Calibri" panose="020F0502020204030204" pitchFamily="34" charset="0"/>
              </a:rPr>
              <a:t>This is required by default because hosts (domain computers is part of authenticated users) need to be able to create (and update) their DNS records.</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endParaRPr lang="en-US" sz="12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33</a:t>
            </a:fld>
            <a:endParaRPr lang="en-US"/>
          </a:p>
        </p:txBody>
      </p:sp>
    </p:spTree>
    <p:extLst>
      <p:ext uri="{BB962C8B-B14F-4D97-AF65-F5344CB8AC3E}">
        <p14:creationId xmlns:p14="http://schemas.microsoft.com/office/powerpoint/2010/main" val="2224165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I covered that, by default, any </a:t>
            </a:r>
            <a:r>
              <a:rPr lang="en-US" sz="1800" dirty="0" err="1">
                <a:effectLst/>
                <a:latin typeface="Calibri" panose="020F0502020204030204" pitchFamily="34" charset="0"/>
              </a:rPr>
              <a:t>AuthUser</a:t>
            </a:r>
            <a:r>
              <a:rPr lang="en-US" sz="1800" dirty="0">
                <a:effectLst/>
                <a:latin typeface="Calibri" panose="020F0502020204030204" pitchFamily="34" charset="0"/>
              </a:rPr>
              <a:t> can create any </a:t>
            </a:r>
            <a:r>
              <a:rPr lang="en-US" sz="1800" dirty="0" err="1">
                <a:effectLst/>
                <a:latin typeface="Calibri" panose="020F0502020204030204" pitchFamily="34" charset="0"/>
              </a:rPr>
              <a:t>dnsNode</a:t>
            </a:r>
            <a:r>
              <a:rPr lang="en-US" sz="1800" dirty="0">
                <a:effectLst/>
                <a:latin typeface="Calibri" panose="020F0502020204030204" pitchFamily="34" charset="0"/>
              </a:rPr>
              <a:t> (that doesn’t already exist).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When digging into the AD Schema around ADIDNS we noticed that any Auth User can also create a </a:t>
            </a:r>
            <a:r>
              <a:rPr lang="en-US" sz="1800" dirty="0" err="1">
                <a:effectLst/>
                <a:latin typeface="Calibri" panose="020F0502020204030204" pitchFamily="34" charset="0"/>
              </a:rPr>
              <a:t>dnsZoneScopeContainer</a:t>
            </a:r>
            <a:r>
              <a:rPr lang="en-US" sz="1800" dirty="0">
                <a:effectLst/>
                <a:latin typeface="Calibri" panose="020F0502020204030204" pitchFamily="34" charset="0"/>
              </a:rPr>
              <a:t> and that within that Zone Scope Container </a:t>
            </a:r>
            <a:r>
              <a:rPr lang="en-US" sz="1800" dirty="0" err="1">
                <a:effectLst/>
                <a:latin typeface="Calibri" panose="020F0502020204030204" pitchFamily="34" charset="0"/>
              </a:rPr>
              <a:t>AuthUsers</a:t>
            </a:r>
            <a:r>
              <a:rPr lang="en-US" sz="1800" dirty="0">
                <a:effectLst/>
                <a:latin typeface="Calibri" panose="020F0502020204030204" pitchFamily="34" charset="0"/>
              </a:rPr>
              <a:t> could create </a:t>
            </a:r>
            <a:r>
              <a:rPr lang="en-US" sz="1800" dirty="0" err="1">
                <a:effectLst/>
                <a:latin typeface="Calibri" panose="020F0502020204030204" pitchFamily="34" charset="0"/>
              </a:rPr>
              <a:t>dnsZoneScopes</a:t>
            </a:r>
            <a:r>
              <a:rPr lang="en-US" sz="1800" dirty="0">
                <a:effectLst/>
                <a:latin typeface="Calibri" panose="020F0502020204030204" pitchFamily="34" charset="0"/>
              </a:rPr>
              <a:t>.  Zone Scopes are one of the many DNS features that were added with Windows Server 2016.</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2E75B5"/>
                </a:solidFill>
                <a:effectLst/>
                <a:latin typeface="Calibri" panose="020F0502020204030204" pitchFamily="34" charset="0"/>
              </a:rPr>
              <a:t>New-</a:t>
            </a:r>
            <a:r>
              <a:rPr lang="en-US" sz="1800" b="1" dirty="0" err="1">
                <a:solidFill>
                  <a:srgbClr val="2E75B5"/>
                </a:solidFill>
                <a:effectLst/>
                <a:latin typeface="Calibri" panose="020F0502020204030204" pitchFamily="34" charset="0"/>
              </a:rPr>
              <a:t>ADIDNSZoneScope</a:t>
            </a:r>
            <a:endParaRPr lang="en-US" sz="1800" b="1" dirty="0">
              <a:solidFill>
                <a:srgbClr val="2E75B5"/>
              </a:solidFill>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34</a:t>
            </a:fld>
            <a:endParaRPr lang="en-US"/>
          </a:p>
        </p:txBody>
      </p:sp>
    </p:spTree>
    <p:extLst>
      <p:ext uri="{BB962C8B-B14F-4D97-AF65-F5344CB8AC3E}">
        <p14:creationId xmlns:p14="http://schemas.microsoft.com/office/powerpoint/2010/main" val="311722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I modified a </a:t>
            </a:r>
            <a:r>
              <a:rPr lang="en-US" sz="1800" dirty="0" err="1">
                <a:effectLst/>
                <a:latin typeface="Calibri" panose="020F0502020204030204" pitchFamily="34" charset="0"/>
              </a:rPr>
              <a:t>Powermad</a:t>
            </a:r>
            <a:r>
              <a:rPr lang="en-US" sz="1800" dirty="0">
                <a:effectLst/>
                <a:latin typeface="Calibri" panose="020F0502020204030204" pitchFamily="34" charset="0"/>
              </a:rPr>
              <a:t> function to create a </a:t>
            </a:r>
            <a:r>
              <a:rPr lang="en-US" sz="1800" dirty="0" err="1">
                <a:effectLst/>
                <a:latin typeface="Calibri" panose="020F0502020204030204" pitchFamily="34" charset="0"/>
              </a:rPr>
              <a:t>dnsZoneScopeContainer</a:t>
            </a:r>
            <a:r>
              <a:rPr lang="en-US" sz="1800" dirty="0">
                <a:effectLst/>
                <a:latin typeface="Calibri" panose="020F0502020204030204" pitchFamily="34" charset="0"/>
              </a:rPr>
              <a:t> and </a:t>
            </a:r>
            <a:r>
              <a:rPr lang="en-US" sz="1800" dirty="0" err="1">
                <a:effectLst/>
                <a:latin typeface="Calibri" panose="020F0502020204030204" pitchFamily="34" charset="0"/>
              </a:rPr>
              <a:t>dnsZoneScopes</a:t>
            </a:r>
            <a:r>
              <a:rPr lang="en-US" sz="1800" dirty="0">
                <a:effectLst/>
                <a:latin typeface="Calibri" panose="020F0502020204030204" pitchFamily="34" charset="0"/>
              </a:rPr>
              <a:t> beneath it. </a:t>
            </a:r>
          </a:p>
          <a:p>
            <a:pPr marL="0" marR="0">
              <a:spcBef>
                <a:spcPts val="0"/>
              </a:spcBef>
              <a:spcAft>
                <a:spcPts val="0"/>
              </a:spcAft>
            </a:pPr>
            <a:r>
              <a:rPr lang="en-US" sz="1800" dirty="0" err="1">
                <a:effectLst/>
                <a:latin typeface="Calibri" panose="020F0502020204030204" pitchFamily="34" charset="0"/>
              </a:rPr>
              <a:t>dnsZoneScopes</a:t>
            </a:r>
            <a:r>
              <a:rPr lang="en-US" sz="1800" dirty="0">
                <a:effectLst/>
                <a:latin typeface="Calibri" panose="020F0502020204030204" pitchFamily="34" charset="0"/>
              </a:rPr>
              <a:t> and the containers that hold them replicate along with the parent </a:t>
            </a:r>
            <a:r>
              <a:rPr lang="en-US" sz="1800" dirty="0" err="1">
                <a:effectLst/>
                <a:latin typeface="Calibri" panose="020F0502020204030204" pitchFamily="34" charset="0"/>
              </a:rPr>
              <a:t>dnsZone</a:t>
            </a:r>
            <a:r>
              <a:rPr lang="en-US" sz="1800" dirty="0">
                <a:effectLst/>
                <a:latin typeface="Calibri" panose="020F0502020204030204" pitchFamily="34" charset="0"/>
              </a:rPr>
              <a:t> they are a child of, whether that's a </a:t>
            </a:r>
            <a:r>
              <a:rPr lang="en-US" sz="1800" dirty="0" err="1">
                <a:effectLst/>
                <a:latin typeface="Calibri" panose="020F0502020204030204" pitchFamily="34" charset="0"/>
              </a:rPr>
              <a:t>ForestDNSZone</a:t>
            </a:r>
            <a:r>
              <a:rPr lang="en-US" sz="1800" dirty="0">
                <a:effectLst/>
                <a:latin typeface="Calibri" panose="020F0502020204030204" pitchFamily="34" charset="0"/>
              </a:rPr>
              <a:t>, </a:t>
            </a:r>
            <a:r>
              <a:rPr lang="en-US" sz="1800" dirty="0" err="1">
                <a:effectLst/>
                <a:latin typeface="Calibri" panose="020F0502020204030204" pitchFamily="34" charset="0"/>
              </a:rPr>
              <a:t>DomainDNSZone</a:t>
            </a:r>
            <a:r>
              <a:rPr lang="en-US" sz="1800" dirty="0">
                <a:effectLst/>
                <a:latin typeface="Calibri" panose="020F0502020204030204" pitchFamily="34" charset="0"/>
              </a:rPr>
              <a:t>, or </a:t>
            </a:r>
            <a:r>
              <a:rPr lang="en-US" sz="1800" dirty="0" err="1">
                <a:effectLst/>
                <a:latin typeface="Calibri" panose="020F0502020204030204" pitchFamily="34" charset="0"/>
              </a:rPr>
              <a:t>LegacyZone</a:t>
            </a:r>
            <a:r>
              <a:rPr lang="en-US" sz="1800" dirty="0">
                <a:effectLst/>
                <a:latin typeface="Calibri" panose="020F0502020204030204" pitchFamily="34" charset="0"/>
              </a:rPr>
              <a: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On the left is DNS Server Manager GUI and the right ADSI edit.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rPr>
              <a:t>dnsZoneScopes</a:t>
            </a:r>
            <a:r>
              <a:rPr lang="en-US" sz="1800" dirty="0">
                <a:effectLst/>
                <a:latin typeface="Calibri" panose="020F0502020204030204" pitchFamily="34" charset="0"/>
              </a:rPr>
              <a:t> are generally intended to interact with DNS Query Policies and DNS Resolution Policies (also introduced in Windows Server 2016).  </a:t>
            </a:r>
          </a:p>
          <a:p>
            <a:pPr marL="0" marR="0">
              <a:spcBef>
                <a:spcPts val="0"/>
              </a:spcBef>
              <a:spcAft>
                <a:spcPts val="0"/>
              </a:spcAft>
            </a:pP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35</a:t>
            </a:fld>
            <a:endParaRPr lang="en-US"/>
          </a:p>
        </p:txBody>
      </p:sp>
    </p:spTree>
    <p:extLst>
      <p:ext uri="{BB962C8B-B14F-4D97-AF65-F5344CB8AC3E}">
        <p14:creationId xmlns:p14="http://schemas.microsoft.com/office/powerpoint/2010/main" val="4059730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After New-</a:t>
            </a:r>
            <a:r>
              <a:rPr lang="en-US" sz="1800" dirty="0" err="1">
                <a:effectLst/>
                <a:latin typeface="Calibri" panose="020F0502020204030204" pitchFamily="34" charset="0"/>
              </a:rPr>
              <a:t>ADIDNSZoneScope</a:t>
            </a:r>
            <a:r>
              <a:rPr lang="en-US" sz="1800" dirty="0">
                <a:effectLst/>
                <a:latin typeface="Calibri" panose="020F0502020204030204" pitchFamily="34" charset="0"/>
              </a:rPr>
              <a:t>, DNS Manager looks the same, but ADSI edit…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This appears to be a bit of a dead-end for what AuthUsers can do with </a:t>
            </a:r>
            <a:r>
              <a:rPr lang="en-US" sz="1800" dirty="0" err="1">
                <a:effectLst/>
                <a:latin typeface="Calibri" panose="020F0502020204030204" pitchFamily="34" charset="0"/>
              </a:rPr>
              <a:t>dnsZoneScopes</a:t>
            </a: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But maybe the ability of any authenticated user to create these dnsZoneScopes with the ability to create any dnsNodes under them could be abused in other ways, like an internal C2 channel?  Or, depending on the environment there may be other paths.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Although, an attacker might not need this for a C2 channel when you can use DNS for the C2 traffic: </a:t>
            </a:r>
            <a:r>
              <a:rPr lang="en-US" sz="2800" dirty="0">
                <a:hlinkClick r:id="rId3"/>
              </a:rPr>
              <a:t>DNS Peer-to-Peer Command and Control with ADIDNS | Shenanigans Labs</a:t>
            </a:r>
            <a:endParaRPr lang="en-US" sz="2800" dirty="0"/>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ndParaRPr>
          </a:p>
          <a:p>
            <a:pPr marL="0" marR="0">
              <a:spcBef>
                <a:spcPts val="0"/>
              </a:spcBef>
              <a:spcAft>
                <a:spcPts val="0"/>
              </a:spcAft>
            </a:pPr>
            <a:r>
              <a:rPr lang="en-US" sz="2800" dirty="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Calibri" panose="020F0502020204030204" pitchFamily="34" charset="0"/>
              </a:rPr>
              <a:t>Notes: </a:t>
            </a:r>
            <a:r>
              <a:rPr lang="en-US" sz="1800" dirty="0">
                <a:effectLst/>
                <a:latin typeface="Calibri" panose="020F0502020204030204" pitchFamily="34" charset="0"/>
              </a:rPr>
              <a:t>DNS Policies are applied in the registry of individual DNS instead of being stored and replicated in AD.  This restriction makes it so even </a:t>
            </a:r>
            <a:r>
              <a:rPr lang="en-US" sz="1800" dirty="0" err="1">
                <a:effectLst/>
                <a:latin typeface="Calibri" panose="020F0502020204030204" pitchFamily="34" charset="0"/>
              </a:rPr>
              <a:t>DnsAdmins</a:t>
            </a:r>
            <a:r>
              <a:rPr lang="en-US" sz="1800" dirty="0">
                <a:effectLst/>
                <a:latin typeface="Calibri" panose="020F0502020204030204" pitchFamily="34" charset="0"/>
              </a:rPr>
              <a:t> can't create a DNS Policy. These require Administrator (or SYSTEM/</a:t>
            </a:r>
            <a:r>
              <a:rPr lang="en-US" sz="1800" dirty="0" err="1">
                <a:effectLst/>
                <a:latin typeface="Calibri" panose="020F0502020204030204" pitchFamily="34" charset="0"/>
              </a:rPr>
              <a:t>TrustedInstaller</a:t>
            </a:r>
            <a:r>
              <a:rPr lang="en-US" sz="1800" dirty="0">
                <a:effectLst/>
                <a:latin typeface="Calibri" panose="020F0502020204030204" pitchFamily="34" charset="0"/>
              </a:rPr>
              <a:t>) rights on the DNS server to create, which in this case is going to be a Domain Controller.</a:t>
            </a:r>
          </a:p>
          <a:p>
            <a:pPr marL="0" marR="0">
              <a:spcBef>
                <a:spcPts val="0"/>
              </a:spcBef>
              <a:spcAft>
                <a:spcPts val="0"/>
              </a:spcAft>
            </a:pP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36</a:t>
            </a:fld>
            <a:endParaRPr lang="en-US"/>
          </a:p>
        </p:txBody>
      </p:sp>
    </p:spTree>
    <p:extLst>
      <p:ext uri="{BB962C8B-B14F-4D97-AF65-F5344CB8AC3E}">
        <p14:creationId xmlns:p14="http://schemas.microsoft.com/office/powerpoint/2010/main" val="2276245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from these 2 shows possibilities for “relaying” Kerberos unconstrained delegation and abusing Resource-Based Constrained Delegation (RBCD).</a:t>
            </a:r>
          </a:p>
          <a:p>
            <a:r>
              <a:rPr lang="en-US" dirty="0"/>
              <a:t>Tying in with Kevin’s research &amp; Powermad tool and some tricky DACL issues on computer objects, especially the Additional-</a:t>
            </a:r>
            <a:r>
              <a:rPr lang="en-US" dirty="0" err="1"/>
              <a:t>Dns</a:t>
            </a:r>
            <a:r>
              <a:rPr lang="en-US" dirty="0"/>
              <a:t>-Host-Name &amp; </a:t>
            </a:r>
            <a:r>
              <a:rPr lang="en-US" dirty="0" err="1"/>
              <a:t>AllowedToActOnBehalfOfOtherIdentity</a:t>
            </a:r>
            <a:r>
              <a:rPr lang="en-US" dirty="0"/>
              <a:t> attributes (SPN too!) this research shows ways that ADIDNS and Kerberos interact and can be abused.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combined with vulnerable DACLs on DNS objects stored in AD this can open up attack avenues many defenders are not yet considering. Different types of dnsZones have different base DACLs, and dnsNodes get different permissions depending on where, how, and who creates them. If dnsNodes/Records are created a certain way any Authenticated User will have </a:t>
            </a:r>
            <a:r>
              <a:rPr lang="en-US" dirty="0" err="1"/>
              <a:t>GenericWrite</a:t>
            </a:r>
            <a:r>
              <a:rPr lang="en-US" dirty="0"/>
              <a:t> on the record, for example.</a:t>
            </a:r>
          </a:p>
          <a:p>
            <a:endParaRPr lang="en-US" dirty="0"/>
          </a:p>
          <a:p>
            <a:r>
              <a:rPr lang="en-US" dirty="0"/>
              <a:t>(Reference links will be provided at the end of the slide deck)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References:</a:t>
            </a:r>
          </a:p>
          <a:p>
            <a:pPr rtl="0" fontAlgn="ctr">
              <a:spcBef>
                <a:spcPts val="0"/>
              </a:spcBef>
              <a:spcAft>
                <a:spcPts val="0"/>
              </a:spcAft>
              <a:buFont typeface="+mj-lt"/>
              <a:buAutoNum type="romanLcPeriod"/>
            </a:pPr>
            <a:r>
              <a:rPr lang="en-US" sz="1100" b="0" i="1" dirty="0">
                <a:effectLst/>
                <a:latin typeface="Calibri" panose="020F0502020204030204" pitchFamily="34" charset="0"/>
              </a:rPr>
              <a:t>What about creating DNS entries for RBCD abuses like Wagging the Dog and </a:t>
            </a:r>
            <a:r>
              <a:rPr lang="en-US" sz="1100" b="0" i="1" dirty="0" err="1">
                <a:effectLst/>
                <a:latin typeface="Calibri" panose="020F0502020204030204" pitchFamily="34" charset="0"/>
              </a:rPr>
              <a:t>krbrelayx</a:t>
            </a:r>
            <a:r>
              <a:rPr lang="en-US" sz="1100" b="0" i="1" dirty="0">
                <a:effectLst/>
                <a:latin typeface="Calibri" panose="020F0502020204030204" pitchFamily="34" charset="0"/>
              </a:rPr>
              <a:t> </a:t>
            </a:r>
            <a:endParaRPr lang="en-US" sz="1100" b="0" i="0" dirty="0">
              <a:effectLst/>
              <a:latin typeface="Calibri" panose="020F0502020204030204" pitchFamily="34" charset="0"/>
            </a:endParaRPr>
          </a:p>
          <a:p>
            <a:pPr marL="742950" lvl="1" indent="-285750" rtl="0" fontAlgn="ctr">
              <a:spcBef>
                <a:spcPts val="0"/>
              </a:spcBef>
              <a:spcAft>
                <a:spcPts val="0"/>
              </a:spcAft>
              <a:buFont typeface="+mj-lt"/>
              <a:buAutoNum type="arabicPeriod"/>
            </a:pPr>
            <a:r>
              <a:rPr lang="en-US" sz="1100" b="0" i="1" dirty="0">
                <a:effectLst/>
                <a:latin typeface="Calibri" panose="020F0502020204030204" pitchFamily="34" charset="0"/>
                <a:hlinkClick r:id="rId3"/>
              </a:rPr>
              <a:t>https://dirkjanm.io/krbrelayx-unconstrained-delegation-abuse-toolkit/</a:t>
            </a:r>
            <a:endParaRPr lang="en-US" sz="1100" b="0" i="1" dirty="0">
              <a:effectLst/>
              <a:latin typeface="Calibri" panose="020F0502020204030204" pitchFamily="34" charset="0"/>
            </a:endParaRPr>
          </a:p>
          <a:p>
            <a:pPr marL="742950" lvl="1" indent="-285750" rtl="0" fontAlgn="ctr">
              <a:spcBef>
                <a:spcPts val="0"/>
              </a:spcBef>
              <a:spcAft>
                <a:spcPts val="0"/>
              </a:spcAft>
              <a:buFont typeface="+mj-lt"/>
              <a:buAutoNum type="arabicPeriod"/>
            </a:pPr>
            <a:r>
              <a:rPr lang="en-US" sz="1100" b="0" i="1" dirty="0">
                <a:effectLst/>
                <a:latin typeface="Calibri" panose="020F0502020204030204" pitchFamily="34" charset="0"/>
                <a:hlinkClick r:id="rId4"/>
              </a:rPr>
              <a:t>https://github.com/dirkjanm/krbrelayx/</a:t>
            </a:r>
            <a:r>
              <a:rPr lang="en-US" sz="1100" b="0" i="1" dirty="0">
                <a:effectLst/>
                <a:latin typeface="Calibri" panose="020F0502020204030204" pitchFamily="34" charset="0"/>
              </a:rPr>
              <a:t> </a:t>
            </a:r>
          </a:p>
          <a:p>
            <a:pPr marL="742950" lvl="1" indent="-285750" rtl="0" fontAlgn="ctr">
              <a:spcBef>
                <a:spcPts val="0"/>
              </a:spcBef>
              <a:spcAft>
                <a:spcPts val="0"/>
              </a:spcAft>
              <a:buFont typeface="+mj-lt"/>
              <a:buAutoNum type="arabicPeriod"/>
            </a:pPr>
            <a:r>
              <a:rPr lang="en-US" sz="1100" b="0" i="1" dirty="0">
                <a:effectLst/>
                <a:latin typeface="Calibri" panose="020F0502020204030204" pitchFamily="34" charset="0"/>
                <a:hlinkClick r:id="rId5"/>
              </a:rPr>
              <a:t>https://dirkjanm.io/relaying-kerberos-over-dns-with-krbrelayx-and-mitm6/</a:t>
            </a:r>
            <a:endParaRPr lang="en-US" sz="1100" b="0" i="1" dirty="0">
              <a:effectLst/>
              <a:latin typeface="Calibri" panose="020F0502020204030204" pitchFamily="34" charset="0"/>
            </a:endParaRPr>
          </a:p>
          <a:p>
            <a:pPr rtl="0" fontAlgn="ctr">
              <a:spcBef>
                <a:spcPts val="0"/>
              </a:spcBef>
              <a:spcAft>
                <a:spcPts val="0"/>
              </a:spcAft>
              <a:buFont typeface="+mj-lt"/>
              <a:buAutoNum type="romanLcPeriod"/>
            </a:pPr>
            <a:r>
              <a:rPr lang="en-US" sz="1100" b="0" i="1" dirty="0">
                <a:effectLst/>
                <a:latin typeface="Calibri" panose="020F0502020204030204" pitchFamily="34" charset="0"/>
              </a:rPr>
              <a:t>Alternate-</a:t>
            </a:r>
            <a:r>
              <a:rPr lang="en-US" sz="1100" b="0" i="1" dirty="0" err="1">
                <a:effectLst/>
                <a:latin typeface="Calibri" panose="020F0502020204030204" pitchFamily="34" charset="0"/>
              </a:rPr>
              <a:t>DNSHostname</a:t>
            </a:r>
            <a:r>
              <a:rPr lang="en-US" sz="1100" b="0" i="1" dirty="0">
                <a:effectLst/>
                <a:latin typeface="Calibri" panose="020F0502020204030204" pitchFamily="34" charset="0"/>
              </a:rPr>
              <a:t> attribute</a:t>
            </a:r>
            <a:endParaRPr lang="en-US" sz="1100" b="0" i="0" dirty="0">
              <a:effectLst/>
              <a:latin typeface="Calibri" panose="020F0502020204030204" pitchFamily="34" charset="0"/>
            </a:endParaRPr>
          </a:p>
          <a:p>
            <a:pPr rtl="0" fontAlgn="ctr">
              <a:spcBef>
                <a:spcPts val="0"/>
              </a:spcBef>
              <a:spcAft>
                <a:spcPts val="0"/>
              </a:spcAft>
              <a:buFont typeface="+mj-lt"/>
              <a:buAutoNum type="romanLcPeriod"/>
            </a:pPr>
            <a:r>
              <a:rPr lang="en-US" sz="1100" b="0" i="1" dirty="0">
                <a:effectLst/>
                <a:latin typeface="Calibri" panose="020F0502020204030204" pitchFamily="34" charset="0"/>
                <a:hlinkClick r:id="rId6"/>
              </a:rPr>
              <a:t>https://dirkjanm.io/abusing-forgotten-permissions-on-precreated-computer-objects-in-active-directory/</a:t>
            </a:r>
            <a:r>
              <a:rPr lang="en-US" sz="1100" b="0" i="1" dirty="0">
                <a:effectLst/>
                <a:latin typeface="Calibri" panose="020F0502020204030204" pitchFamily="34" charset="0"/>
              </a:rPr>
              <a:t> </a:t>
            </a:r>
            <a:endParaRPr lang="en-US" sz="1100" b="0" i="0" dirty="0">
              <a:effectLst/>
              <a:latin typeface="Calibri" panose="020F0502020204030204" pitchFamily="34" charset="0"/>
            </a:endParaRPr>
          </a:p>
          <a:p>
            <a:pPr rtl="0" fontAlgn="ctr">
              <a:spcBef>
                <a:spcPts val="0"/>
              </a:spcBef>
              <a:spcAft>
                <a:spcPts val="0"/>
              </a:spcAft>
              <a:buFont typeface="+mj-lt"/>
              <a:buAutoNum type="romanLcPeriod"/>
            </a:pPr>
            <a:r>
              <a:rPr lang="en-US" sz="1100" b="0" i="1" dirty="0">
                <a:effectLst/>
                <a:latin typeface="Calibri" panose="020F0502020204030204" pitchFamily="34" charset="0"/>
                <a:hlinkClick r:id="rId7"/>
              </a:rPr>
              <a:t>https://learn.microsoft.com/en-us/windows/win32/adschema/r-dns-host-name-attributes</a:t>
            </a:r>
            <a:endParaRPr lang="en-US" sz="1100" b="0" i="0" dirty="0">
              <a:effectLst/>
              <a:latin typeface="Calibri" panose="020F0502020204030204" pitchFamily="34" charset="0"/>
            </a:endParaRPr>
          </a:p>
          <a:p>
            <a:pPr rtl="0" fontAlgn="ctr">
              <a:spcBef>
                <a:spcPts val="0"/>
              </a:spcBef>
              <a:spcAft>
                <a:spcPts val="0"/>
              </a:spcAft>
              <a:buFont typeface="+mj-lt"/>
              <a:buAutoNum type="romanLcPeriod"/>
            </a:pPr>
            <a:r>
              <a:rPr lang="en-US" sz="1100" b="0" i="1" dirty="0">
                <a:effectLst/>
                <a:latin typeface="Calibri" panose="020F0502020204030204" pitchFamily="34" charset="0"/>
                <a:hlinkClick r:id="rId8"/>
              </a:rPr>
              <a:t>https://learn.microsoft.com/en-us/windows/win32/adschema/r-domain-other-parameters</a:t>
            </a:r>
            <a:endParaRPr lang="en-US" sz="1100" b="0" i="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37</a:t>
            </a:fld>
            <a:endParaRPr lang="en-US"/>
          </a:p>
        </p:txBody>
      </p:sp>
    </p:spTree>
    <p:extLst>
      <p:ext uri="{BB962C8B-B14F-4D97-AF65-F5344CB8AC3E}">
        <p14:creationId xmlns:p14="http://schemas.microsoft.com/office/powerpoint/2010/main" val="3501330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ways to store </a:t>
            </a:r>
            <a:r>
              <a:rPr lang="en-US" dirty="0" err="1"/>
              <a:t>dnsZones</a:t>
            </a:r>
            <a:r>
              <a:rPr lang="en-US" dirty="0"/>
              <a:t>: Forest, Domain, Legacy, and files. We’ll skip files as they’re not replicated or really AD integrated.</a:t>
            </a:r>
          </a:p>
          <a:p>
            <a:endParaRPr lang="en-US" dirty="0"/>
          </a:p>
          <a:p>
            <a:r>
              <a:rPr lang="en-US" dirty="0"/>
              <a:t>The screenshot on the left shows what each </a:t>
            </a:r>
            <a:r>
              <a:rPr lang="en-US" dirty="0" err="1"/>
              <a:t>dnsZone</a:t>
            </a:r>
            <a:r>
              <a:rPr lang="en-US" dirty="0"/>
              <a:t> might look like in ADSI edit and the right shows the DACL on that CN=</a:t>
            </a:r>
            <a:r>
              <a:rPr lang="en-US" dirty="0" err="1"/>
              <a:t>MicrosoftDNS</a:t>
            </a:r>
            <a:r>
              <a:rPr lang="en-US" dirty="0"/>
              <a:t> container.</a:t>
            </a:r>
          </a:p>
          <a:p>
            <a:endParaRPr lang="en-US" dirty="0"/>
          </a:p>
          <a:p>
            <a:r>
              <a:rPr lang="en-US" dirty="0" err="1"/>
              <a:t>ForestDNSZones</a:t>
            </a:r>
            <a:r>
              <a:rPr lang="en-US" dirty="0"/>
              <a:t> are stored in the DC=</a:t>
            </a:r>
            <a:r>
              <a:rPr lang="en-US" dirty="0" err="1"/>
              <a:t>ForestDNSZones</a:t>
            </a:r>
            <a:r>
              <a:rPr lang="en-US" dirty="0"/>
              <a:t> partition and replicated to all DCs in the AD Forest.</a:t>
            </a:r>
          </a:p>
          <a:p>
            <a:endParaRPr lang="en-US" dirty="0"/>
          </a:p>
          <a:p>
            <a:r>
              <a:rPr lang="en-US" dirty="0"/>
              <a:t>They have the strictest DACL, not even granting </a:t>
            </a:r>
            <a:r>
              <a:rPr lang="en-US" dirty="0" err="1"/>
              <a:t>DnsAdmins</a:t>
            </a:r>
            <a:r>
              <a:rPr lang="en-US" dirty="0"/>
              <a:t> rights.</a:t>
            </a:r>
          </a:p>
          <a:p>
            <a:endParaRPr lang="en-US" dirty="0"/>
          </a:p>
          <a:p>
            <a:r>
              <a:rPr lang="en-US" dirty="0"/>
              <a:t>_</a:t>
            </a:r>
            <a:r>
              <a:rPr lang="en-US" dirty="0" err="1"/>
              <a:t>msdcs</a:t>
            </a:r>
            <a:r>
              <a:rPr lang="en-US" dirty="0"/>
              <a:t> Subdomain for Server2003+ will be a </a:t>
            </a:r>
            <a:r>
              <a:rPr lang="en-US" dirty="0" err="1"/>
              <a:t>ForestDNSZone</a:t>
            </a:r>
            <a:r>
              <a:rPr lang="en-US" dirty="0"/>
              <a:t>.  In modern AD this is the zone every client queries to locate DCs, </a:t>
            </a:r>
            <a:r>
              <a:rPr lang="en-US" dirty="0" err="1"/>
              <a:t>ldap</a:t>
            </a:r>
            <a:r>
              <a:rPr lang="en-US" dirty="0"/>
              <a:t> endpoints, KDCs, etc.  </a:t>
            </a:r>
          </a:p>
          <a:p>
            <a:r>
              <a:rPr lang="en-US" dirty="0"/>
              <a:t>And Yes, even in my lab, DNS is broken.</a:t>
            </a:r>
          </a:p>
        </p:txBody>
      </p:sp>
      <p:sp>
        <p:nvSpPr>
          <p:cNvPr id="4" name="Slide Number Placeholder 3"/>
          <p:cNvSpPr>
            <a:spLocks noGrp="1"/>
          </p:cNvSpPr>
          <p:nvPr>
            <p:ph type="sldNum" sz="quarter" idx="5"/>
          </p:nvPr>
        </p:nvSpPr>
        <p:spPr/>
        <p:txBody>
          <a:bodyPr/>
          <a:lstStyle/>
          <a:p>
            <a:fld id="{E0C033A8-811B-4851-9444-5A33CC856680}" type="slidenum">
              <a:rPr lang="en-US" smtClean="0"/>
              <a:t>38</a:t>
            </a:fld>
            <a:endParaRPr lang="en-US"/>
          </a:p>
        </p:txBody>
      </p:sp>
    </p:spTree>
    <p:extLst>
      <p:ext uri="{BB962C8B-B14F-4D97-AF65-F5344CB8AC3E}">
        <p14:creationId xmlns:p14="http://schemas.microsoft.com/office/powerpoint/2010/main" val="429116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12</a:t>
            </a:fld>
            <a:endParaRPr lang="en-US"/>
          </a:p>
        </p:txBody>
      </p:sp>
    </p:spTree>
    <p:extLst>
      <p:ext uri="{BB962C8B-B14F-4D97-AF65-F5344CB8AC3E}">
        <p14:creationId xmlns:p14="http://schemas.microsoft.com/office/powerpoint/2010/main" val="1202018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DomainDNSZones</a:t>
            </a:r>
            <a:r>
              <a:rPr lang="en-US" dirty="0"/>
              <a:t> are also stored in a separate AD partition. They replicate to all DCs in the domain (not forest).</a:t>
            </a:r>
          </a:p>
          <a:p>
            <a:endParaRPr lang="en-US" dirty="0"/>
          </a:p>
          <a:p>
            <a:r>
              <a:rPr lang="en-US" dirty="0"/>
              <a:t>The DACL is still fairly strict but adds Domain Admins with Full Control and </a:t>
            </a:r>
            <a:r>
              <a:rPr lang="en-US" dirty="0" err="1"/>
              <a:t>DnsAdmins</a:t>
            </a:r>
            <a:r>
              <a:rPr lang="en-US" dirty="0"/>
              <a:t> with (almost) Full Control that inherits down.</a:t>
            </a:r>
          </a:p>
          <a:p>
            <a:endParaRPr lang="en-US" dirty="0"/>
          </a:p>
          <a:p>
            <a:r>
              <a:rPr lang="en-US" dirty="0"/>
              <a:t>On average, I’d imagine most ADI DNS zones would be </a:t>
            </a:r>
            <a:r>
              <a:rPr lang="en-US" dirty="0" err="1"/>
              <a:t>DomainDNSZones</a:t>
            </a:r>
            <a:r>
              <a:rPr lang="en-US" dirty="0"/>
              <a:t> in practice.</a:t>
            </a:r>
          </a:p>
          <a:p>
            <a:endParaRPr lang="en-US" dirty="0"/>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39</a:t>
            </a:fld>
            <a:endParaRPr lang="en-US"/>
          </a:p>
        </p:txBody>
      </p:sp>
    </p:spTree>
    <p:extLst>
      <p:ext uri="{BB962C8B-B14F-4D97-AF65-F5344CB8AC3E}">
        <p14:creationId xmlns:p14="http://schemas.microsoft.com/office/powerpoint/2010/main" val="696284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dirty="0">
                <a:effectLst/>
                <a:latin typeface="Calibri" panose="020F0502020204030204" pitchFamily="34" charset="0"/>
              </a:rPr>
              <a:t>CN=</a:t>
            </a:r>
            <a:r>
              <a:rPr lang="en-US" sz="1100" dirty="0" err="1">
                <a:effectLst/>
                <a:latin typeface="Calibri" panose="020F0502020204030204" pitchFamily="34" charset="0"/>
              </a:rPr>
              <a:t>MicrosoftDNS,CN</a:t>
            </a:r>
            <a:r>
              <a:rPr lang="en-US" sz="1100" dirty="0">
                <a:effectLst/>
                <a:latin typeface="Calibri" panose="020F0502020204030204" pitchFamily="34" charset="0"/>
              </a:rPr>
              <a:t>=System object is what I call the DNS Head object for all ADI DNS DNS hosts.</a:t>
            </a:r>
          </a:p>
          <a:p>
            <a:pPr marL="0" marR="0">
              <a:spcBef>
                <a:spcPts val="0"/>
              </a:spcBef>
              <a:spcAft>
                <a:spcPts val="0"/>
              </a:spcAft>
            </a:pPr>
            <a:endParaRPr lang="en-US" sz="1100" dirty="0">
              <a:effectLst/>
              <a:latin typeface="Calibri" panose="020F0502020204030204" pitchFamily="34" charset="0"/>
            </a:endParaRPr>
          </a:p>
          <a:p>
            <a:pPr marL="0" marR="0">
              <a:spcBef>
                <a:spcPts val="0"/>
              </a:spcBef>
              <a:spcAft>
                <a:spcPts val="0"/>
              </a:spcAft>
            </a:pPr>
            <a:r>
              <a:rPr lang="en-US" sz="1100" dirty="0">
                <a:effectLst/>
                <a:latin typeface="Calibri" panose="020F0502020204030204" pitchFamily="34" charset="0"/>
              </a:rPr>
              <a:t>Any dnsZones stored in the legacy (Windows 2000 partition) will also be stored under this container and inherit permissions from Domain root.</a:t>
            </a:r>
          </a:p>
          <a:p>
            <a:pPr marL="0" marR="0">
              <a:spcBef>
                <a:spcPts val="0"/>
              </a:spcBef>
              <a:spcAft>
                <a:spcPts val="0"/>
              </a:spcAft>
            </a:pPr>
            <a:endParaRPr lang="en-US" sz="1100" dirty="0">
              <a:effectLst/>
              <a:latin typeface="Calibri" panose="020F0502020204030204" pitchFamily="34" charset="0"/>
            </a:endParaRPr>
          </a:p>
          <a:p>
            <a:pPr rtl="0" fontAlgn="ctr">
              <a:spcBef>
                <a:spcPts val="0"/>
              </a:spcBef>
              <a:spcAft>
                <a:spcPts val="0"/>
              </a:spcAft>
              <a:buFont typeface="+mj-lt"/>
              <a:buNone/>
            </a:pPr>
            <a:endParaRPr lang="en-US" sz="1100" b="0" i="0" dirty="0">
              <a:effectLst/>
              <a:latin typeface="Calibri" panose="020F0502020204030204" pitchFamily="34" charset="0"/>
            </a:endParaRPr>
          </a:p>
          <a:p>
            <a:pPr rtl="0" fontAlgn="ctr">
              <a:spcBef>
                <a:spcPts val="0"/>
              </a:spcBef>
              <a:spcAft>
                <a:spcPts val="0"/>
              </a:spcAft>
              <a:buFont typeface="+mj-lt"/>
              <a:buNone/>
            </a:pPr>
            <a:endParaRPr lang="en-US" sz="1100" b="0" i="0" dirty="0">
              <a:effectLst/>
              <a:latin typeface="Calibri" panose="020F0502020204030204" pitchFamily="34" charset="0"/>
            </a:endParaRPr>
          </a:p>
          <a:p>
            <a:pPr marL="0" marR="0">
              <a:spcBef>
                <a:spcPts val="0"/>
              </a:spcBef>
              <a:spcAft>
                <a:spcPts val="0"/>
              </a:spcAft>
            </a:pPr>
            <a:endParaRPr lang="en-US" sz="1100" dirty="0">
              <a:effectLst/>
              <a:latin typeface="Calibri" panose="020F0502020204030204" pitchFamily="34" charset="0"/>
            </a:endParaRPr>
          </a:p>
          <a:p>
            <a:pPr marL="0" marR="0">
              <a:spcBef>
                <a:spcPts val="0"/>
              </a:spcBef>
              <a:spcAft>
                <a:spcPts val="0"/>
              </a:spcAft>
            </a:pPr>
            <a:endParaRPr lang="en-US" sz="1100" dirty="0">
              <a:effectLst/>
              <a:latin typeface="Calibri" panose="020F0502020204030204" pitchFamily="34" charset="0"/>
            </a:endParaRPr>
          </a:p>
          <a:p>
            <a:pPr marL="0" marR="0">
              <a:spcBef>
                <a:spcPts val="0"/>
              </a:spcBef>
              <a:spcAft>
                <a:spcPts val="0"/>
              </a:spcAft>
            </a:pPr>
            <a:r>
              <a:rPr lang="en-US" sz="1100" dirty="0">
                <a:effectLst/>
                <a:latin typeface="Calibri" panose="020F0502020204030204" pitchFamily="34" charset="0"/>
              </a:rPr>
              <a:t> </a:t>
            </a:r>
          </a:p>
          <a:p>
            <a:pPr marL="0" marR="0">
              <a:spcBef>
                <a:spcPts val="0"/>
              </a:spcBef>
              <a:spcAft>
                <a:spcPts val="0"/>
              </a:spcAft>
            </a:pPr>
            <a:r>
              <a:rPr lang="en-US" sz="1100" dirty="0">
                <a:effectLst/>
                <a:latin typeface="Calibri" panose="020F0502020204030204" pitchFamily="34" charset="0"/>
              </a:rPr>
              <a:t> </a:t>
            </a:r>
          </a:p>
          <a:p>
            <a:pPr marL="0" marR="0">
              <a:spcBef>
                <a:spcPts val="0"/>
              </a:spcBef>
              <a:spcAft>
                <a:spcPts val="0"/>
              </a:spcAft>
            </a:pPr>
            <a:r>
              <a:rPr lang="en-US" sz="1400" b="1" dirty="0">
                <a:solidFill>
                  <a:srgbClr val="2E75B5"/>
                </a:solidFill>
                <a:effectLst/>
                <a:latin typeface="Calibri" panose="020F0502020204030204" pitchFamily="34" charset="0"/>
              </a:rPr>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effectLst/>
                <a:latin typeface="Calibri" panose="020F0502020204030204" pitchFamily="34" charset="0"/>
              </a:rPr>
              <a:t>RootDNSServers</a:t>
            </a:r>
            <a:r>
              <a:rPr lang="en-US" sz="1400" dirty="0">
                <a:effectLst/>
                <a:latin typeface="Calibri" panose="020F0502020204030204" pitchFamily="34" charset="0"/>
              </a:rPr>
              <a:t> aka Root Hints is also stored in the DNS Head object…</a:t>
            </a:r>
            <a:endParaRPr lang="en-US" sz="1400" b="1" dirty="0">
              <a:solidFill>
                <a:srgbClr val="2E75B5"/>
              </a:solidFill>
              <a:effectLst/>
              <a:latin typeface="Calibri" panose="020F0502020204030204" pitchFamily="34" charset="0"/>
            </a:endParaRPr>
          </a:p>
          <a:p>
            <a:pPr marL="0" marR="0">
              <a:spcBef>
                <a:spcPts val="0"/>
              </a:spcBef>
              <a:spcAft>
                <a:spcPts val="0"/>
              </a:spcAft>
            </a:pPr>
            <a:endParaRPr lang="en-US" sz="1400" b="1" dirty="0">
              <a:solidFill>
                <a:srgbClr val="2E75B5"/>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DnsAdmins </a:t>
            </a:r>
            <a:r>
              <a:rPr lang="en-US" sz="1100" dirty="0" err="1">
                <a:effectLst/>
                <a:latin typeface="Calibri" panose="020F0502020204030204" pitchFamily="34" charset="0"/>
              </a:rPr>
              <a:t>Privesc</a:t>
            </a:r>
            <a:r>
              <a:rPr lang="en-US" sz="1100" dirty="0">
                <a:effectLst/>
                <a:latin typeface="Calibri" panose="020F0502020204030204" pitchFamily="34" charset="0"/>
              </a:rPr>
              <a:t> in AD: </a:t>
            </a:r>
            <a:r>
              <a:rPr lang="en-US" sz="1100" dirty="0">
                <a:effectLst/>
                <a:latin typeface="Calibri" panose="020F0502020204030204" pitchFamily="34" charset="0"/>
                <a:hlinkClick r:id="rId3"/>
              </a:rPr>
              <a:t>https://medium.com/techzap/dns-admin-privesc-in-active-directory-ad-windows-ecc7ed5a21a2</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Why DnsAdmins </a:t>
            </a:r>
            <a:r>
              <a:rPr lang="en-US" sz="1100" dirty="0" err="1">
                <a:effectLst/>
                <a:latin typeface="Calibri" panose="020F0502020204030204" pitchFamily="34" charset="0"/>
              </a:rPr>
              <a:t>Privesc</a:t>
            </a:r>
            <a:r>
              <a:rPr lang="en-US" sz="1100" dirty="0">
                <a:effectLst/>
                <a:latin typeface="Calibri" panose="020F0502020204030204" pitchFamily="34" charset="0"/>
              </a:rPr>
              <a:t> still working?: </a:t>
            </a:r>
            <a:r>
              <a:rPr lang="en-US" sz="1100" dirty="0">
                <a:effectLst/>
                <a:latin typeface="Calibri" panose="020F0502020204030204" pitchFamily="34" charset="0"/>
                <a:hlinkClick r:id="rId4"/>
              </a:rPr>
              <a:t>https://phackt.com/dnsadmins-group-exploitation-write-permissions</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DnsAdmins Group Mitigations: </a:t>
            </a:r>
            <a:r>
              <a:rPr lang="en-US" sz="1100" dirty="0">
                <a:effectLst/>
                <a:latin typeface="Calibri" panose="020F0502020204030204" pitchFamily="34" charset="0"/>
                <a:hlinkClick r:id="rId5"/>
              </a:rPr>
              <a:t>https://phackt.com/dnsadmins-group-mitigation</a:t>
            </a:r>
            <a:endParaRPr lang="en-US" sz="11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40</a:t>
            </a:fld>
            <a:endParaRPr lang="en-US"/>
          </a:p>
        </p:txBody>
      </p:sp>
    </p:spTree>
    <p:extLst>
      <p:ext uri="{BB962C8B-B14F-4D97-AF65-F5344CB8AC3E}">
        <p14:creationId xmlns:p14="http://schemas.microsoft.com/office/powerpoint/2010/main" val="3339638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dirty="0">
                <a:effectLst/>
                <a:latin typeface="Calibri" panose="020F0502020204030204" pitchFamily="34" charset="0"/>
              </a:rPr>
              <a:t>The DNS Head object inherits permissions from Domain root, which can sometimes be atrocious. </a:t>
            </a:r>
          </a:p>
          <a:p>
            <a:pPr marL="0" marR="0">
              <a:spcBef>
                <a:spcPts val="0"/>
              </a:spcBef>
              <a:spcAft>
                <a:spcPts val="0"/>
              </a:spcAft>
            </a:pPr>
            <a:r>
              <a:rPr lang="en-US" sz="1100" dirty="0">
                <a:effectLst/>
                <a:latin typeface="Calibri" panose="020F0502020204030204" pitchFamily="34" charset="0"/>
              </a:rPr>
              <a:t>By DNS Head object, I mean this corresponds with what you’d see if you look at the properties of a DNS Server Host in DNS Server Manager snap-in.</a:t>
            </a:r>
          </a:p>
          <a:p>
            <a:pPr rtl="0" fontAlgn="ctr">
              <a:spcBef>
                <a:spcPts val="0"/>
              </a:spcBef>
              <a:spcAft>
                <a:spcPts val="0"/>
              </a:spcAft>
              <a:buFont typeface="+mj-lt"/>
              <a:buNone/>
            </a:pPr>
            <a:endParaRPr lang="en-US" sz="1100" b="0" i="0"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100" dirty="0">
                <a:effectLst/>
                <a:latin typeface="Calibri" panose="020F0502020204030204" pitchFamily="34" charset="0"/>
              </a:rPr>
              <a:t>The permissions inherited from Domain Root are awful here, but I’ve seen worse.</a:t>
            </a:r>
          </a:p>
          <a:p>
            <a:pPr rtl="0" fontAlgn="ctr">
              <a:spcBef>
                <a:spcPts val="0"/>
              </a:spcBef>
              <a:spcAft>
                <a:spcPts val="0"/>
              </a:spcAft>
              <a:buFont typeface="+mj-lt"/>
              <a:buNone/>
            </a:pPr>
            <a:endParaRPr lang="en-US" sz="1100" b="0" i="0" dirty="0">
              <a:effectLst/>
              <a:latin typeface="Calibri" panose="020F0502020204030204" pitchFamily="34" charset="0"/>
            </a:endParaRPr>
          </a:p>
          <a:p>
            <a:pPr rtl="0" fontAlgn="ctr">
              <a:spcBef>
                <a:spcPts val="0"/>
              </a:spcBef>
              <a:spcAft>
                <a:spcPts val="0"/>
              </a:spcAft>
              <a:buFont typeface="+mj-lt"/>
              <a:buNone/>
            </a:pPr>
            <a:r>
              <a:rPr lang="en-US" sz="1100" b="0" i="0" dirty="0">
                <a:effectLst/>
                <a:latin typeface="Calibri" panose="020F0502020204030204" pitchFamily="34" charset="0"/>
              </a:rPr>
              <a:t>Review: ForestDNSZones replicate forest-wide and have the strictest permissions. DomainDNSZones replicate domain-wide and have the next strictest permissions. Legacy dnsZones replicate domain-wide and have the worst permissions model.</a:t>
            </a:r>
          </a:p>
          <a:p>
            <a:pPr rtl="0" fontAlgn="ctr">
              <a:spcBef>
                <a:spcPts val="0"/>
              </a:spcBef>
              <a:spcAft>
                <a:spcPts val="0"/>
              </a:spcAft>
              <a:buFont typeface="+mj-lt"/>
              <a:buNone/>
            </a:pPr>
            <a:endParaRPr lang="en-US" sz="1100" b="0" i="0" dirty="0">
              <a:effectLst/>
              <a:latin typeface="Calibri" panose="020F0502020204030204" pitchFamily="34" charset="0"/>
            </a:endParaRPr>
          </a:p>
          <a:p>
            <a:pPr rtl="0" fontAlgn="ctr">
              <a:spcBef>
                <a:spcPts val="0"/>
              </a:spcBef>
              <a:spcAft>
                <a:spcPts val="0"/>
              </a:spcAft>
              <a:buFont typeface="+mj-lt"/>
              <a:buNone/>
            </a:pPr>
            <a:r>
              <a:rPr lang="en-US" sz="1100" b="0" i="0" dirty="0">
                <a:effectLst/>
                <a:latin typeface="Calibri" panose="020F0502020204030204" pitchFamily="34" charset="0"/>
              </a:rPr>
              <a:t>One of the Legacy dnsZones could even be a </a:t>
            </a:r>
            <a:r>
              <a:rPr lang="en-US" sz="1100" b="0" i="0" dirty="0" err="1">
                <a:effectLst/>
                <a:latin typeface="Calibri" panose="020F0502020204030204" pitchFamily="34" charset="0"/>
              </a:rPr>
              <a:t>GlobalNames</a:t>
            </a:r>
            <a:r>
              <a:rPr lang="en-US" sz="1100" b="0" i="0" dirty="0">
                <a:effectLst/>
                <a:latin typeface="Calibri" panose="020F0502020204030204" pitchFamily="34" charset="0"/>
              </a:rPr>
              <a:t> zone to support single-label names, like those used in Intranet sites.</a:t>
            </a:r>
          </a:p>
          <a:p>
            <a:pPr rtl="0" fontAlgn="ctr">
              <a:spcBef>
                <a:spcPts val="0"/>
              </a:spcBef>
              <a:spcAft>
                <a:spcPts val="0"/>
              </a:spcAft>
              <a:buFont typeface="+mj-lt"/>
              <a:buNone/>
            </a:pPr>
            <a:endParaRPr lang="en-US" sz="1100" b="0" i="0"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100" dirty="0" err="1">
                <a:effectLst/>
                <a:latin typeface="Calibri" panose="020F0502020204030204" pitchFamily="34" charset="0"/>
              </a:rPr>
              <a:t>RootDNSServers</a:t>
            </a:r>
            <a:r>
              <a:rPr lang="en-US" sz="1100" dirty="0">
                <a:effectLst/>
                <a:latin typeface="Calibri" panose="020F0502020204030204" pitchFamily="34" charset="0"/>
              </a:rPr>
              <a:t> aka Root Hints is also stored in the DNS Head object...</a:t>
            </a:r>
          </a:p>
          <a:p>
            <a:pPr marL="0" marR="0">
              <a:spcBef>
                <a:spcPts val="0"/>
              </a:spcBef>
              <a:spcAft>
                <a:spcPts val="0"/>
              </a:spcAft>
            </a:pPr>
            <a:r>
              <a:rPr lang="en-US" sz="1100" dirty="0">
                <a:effectLst/>
                <a:latin typeface="Calibri" panose="020F0502020204030204" pitchFamily="34" charset="0"/>
              </a:rPr>
              <a:t> </a:t>
            </a:r>
          </a:p>
          <a:p>
            <a:pPr marL="0" marR="0">
              <a:spcBef>
                <a:spcPts val="0"/>
              </a:spcBef>
              <a:spcAft>
                <a:spcPts val="0"/>
              </a:spcAft>
            </a:pPr>
            <a:r>
              <a:rPr lang="en-US" sz="1400" b="1" dirty="0">
                <a:solidFill>
                  <a:srgbClr val="2E75B5"/>
                </a:solidFill>
                <a:effectLst/>
                <a:latin typeface="Calibri" panose="020F0502020204030204" pitchFamily="34" charset="0"/>
              </a:rPr>
              <a:t>References:</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DnsAdmins </a:t>
            </a:r>
            <a:r>
              <a:rPr lang="en-US" sz="1100" dirty="0" err="1">
                <a:effectLst/>
                <a:latin typeface="Calibri" panose="020F0502020204030204" pitchFamily="34" charset="0"/>
              </a:rPr>
              <a:t>Privesc</a:t>
            </a:r>
            <a:r>
              <a:rPr lang="en-US" sz="1100" dirty="0">
                <a:effectLst/>
                <a:latin typeface="Calibri" panose="020F0502020204030204" pitchFamily="34" charset="0"/>
              </a:rPr>
              <a:t> in AD: </a:t>
            </a:r>
            <a:r>
              <a:rPr lang="en-US" sz="1100" dirty="0">
                <a:effectLst/>
                <a:latin typeface="Calibri" panose="020F0502020204030204" pitchFamily="34" charset="0"/>
                <a:hlinkClick r:id="rId3"/>
              </a:rPr>
              <a:t>https://medium.com/techzap/dns-admin-privesc-in-active-directory-ad-windows-ecc7ed5a21a2</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Why DnsAdmins </a:t>
            </a:r>
            <a:r>
              <a:rPr lang="en-US" sz="1100" dirty="0" err="1">
                <a:effectLst/>
                <a:latin typeface="Calibri" panose="020F0502020204030204" pitchFamily="34" charset="0"/>
              </a:rPr>
              <a:t>Privesc</a:t>
            </a:r>
            <a:r>
              <a:rPr lang="en-US" sz="1100" dirty="0">
                <a:effectLst/>
                <a:latin typeface="Calibri" panose="020F0502020204030204" pitchFamily="34" charset="0"/>
              </a:rPr>
              <a:t> still working?: </a:t>
            </a:r>
            <a:r>
              <a:rPr lang="en-US" sz="1100" dirty="0">
                <a:effectLst/>
                <a:latin typeface="Calibri" panose="020F0502020204030204" pitchFamily="34" charset="0"/>
                <a:hlinkClick r:id="rId4"/>
              </a:rPr>
              <a:t>https://phackt.com/dnsadmins-group-exploitation-write-permissions</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DnsAdmins Group Mitigations: </a:t>
            </a:r>
            <a:r>
              <a:rPr lang="en-US" sz="1100" dirty="0">
                <a:effectLst/>
                <a:latin typeface="Calibri" panose="020F0502020204030204" pitchFamily="34" charset="0"/>
                <a:hlinkClick r:id="rId5"/>
              </a:rPr>
              <a:t>https://phackt.com/dnsadmins-group-mitigation</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GlobalNames</a:t>
            </a:r>
            <a:r>
              <a:rPr lang="en-US" sz="1100" dirty="0">
                <a:effectLst/>
                <a:latin typeface="Calibri" panose="020F0502020204030204" pitchFamily="34" charset="0"/>
              </a:rPr>
              <a:t>: </a:t>
            </a:r>
            <a:r>
              <a:rPr lang="en-US" sz="2400" dirty="0">
                <a:hlinkClick r:id="rId6"/>
              </a:rPr>
              <a:t>The Frozen Geek: Configuring and Managing </a:t>
            </a:r>
            <a:r>
              <a:rPr lang="en-US" sz="2400" dirty="0" err="1">
                <a:hlinkClick r:id="rId6"/>
              </a:rPr>
              <a:t>GlobalNames</a:t>
            </a:r>
            <a:r>
              <a:rPr lang="en-US" sz="2400" dirty="0">
                <a:hlinkClick r:id="rId6"/>
              </a:rPr>
              <a:t> Zones</a:t>
            </a:r>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41</a:t>
            </a:fld>
            <a:endParaRPr lang="en-US"/>
          </a:p>
        </p:txBody>
      </p:sp>
    </p:spTree>
    <p:extLst>
      <p:ext uri="{BB962C8B-B14F-4D97-AF65-F5344CB8AC3E}">
        <p14:creationId xmlns:p14="http://schemas.microsoft.com/office/powerpoint/2010/main" val="3444771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None/>
            </a:pPr>
            <a:endParaRPr lang="en-US" sz="1100" b="0" i="0" dirty="0">
              <a:effectLst/>
              <a:latin typeface="Calibri" panose="020F0502020204030204" pitchFamily="34" charset="0"/>
            </a:endParaRPr>
          </a:p>
          <a:p>
            <a:pPr rtl="0" fontAlgn="ctr">
              <a:spcBef>
                <a:spcPts val="0"/>
              </a:spcBef>
              <a:spcAft>
                <a:spcPts val="0"/>
              </a:spcAft>
              <a:buFont typeface="+mj-lt"/>
              <a:buNone/>
            </a:pPr>
            <a:r>
              <a:rPr lang="en-US" sz="1100" b="0" i="0" dirty="0">
                <a:effectLst/>
                <a:latin typeface="Calibri" panose="020F0502020204030204" pitchFamily="34" charset="0"/>
              </a:rPr>
              <a:t>The </a:t>
            </a:r>
            <a:r>
              <a:rPr lang="en-US" sz="1100" b="0" i="0" dirty="0" err="1">
                <a:effectLst/>
                <a:latin typeface="Calibri" panose="020F0502020204030204" pitchFamily="34" charset="0"/>
              </a:rPr>
              <a:t>DomainDNS</a:t>
            </a:r>
            <a:r>
              <a:rPr lang="en-US" sz="1100" b="0" i="0" dirty="0">
                <a:effectLst/>
                <a:latin typeface="Calibri" panose="020F0502020204030204" pitchFamily="34" charset="0"/>
              </a:rPr>
              <a:t> and </a:t>
            </a:r>
            <a:r>
              <a:rPr lang="en-US" sz="1100" b="0" i="0" dirty="0" err="1">
                <a:effectLst/>
                <a:latin typeface="Calibri" panose="020F0502020204030204" pitchFamily="34" charset="0"/>
              </a:rPr>
              <a:t>ForestDNS</a:t>
            </a:r>
            <a:r>
              <a:rPr lang="en-US" sz="1100" b="0" i="0" dirty="0">
                <a:effectLst/>
                <a:latin typeface="Calibri" panose="020F0502020204030204" pitchFamily="34" charset="0"/>
              </a:rPr>
              <a:t> partitions were added in Windows Server 2003. This helped with AD replication as bandwidth was sparse back then.</a:t>
            </a:r>
          </a:p>
          <a:p>
            <a:pPr rtl="0" fontAlgn="ctr">
              <a:spcBef>
                <a:spcPts val="0"/>
              </a:spcBef>
              <a:spcAft>
                <a:spcPts val="0"/>
              </a:spcAft>
              <a:buFont typeface="+mj-lt"/>
              <a:buNone/>
            </a:pPr>
            <a:endParaRPr lang="en-US" sz="1100" b="0" i="0" dirty="0">
              <a:effectLst/>
              <a:latin typeface="Calibri" panose="020F0502020204030204" pitchFamily="34" charset="0"/>
            </a:endParaRPr>
          </a:p>
          <a:p>
            <a:pPr rtl="0" fontAlgn="ctr">
              <a:spcBef>
                <a:spcPts val="0"/>
              </a:spcBef>
              <a:spcAft>
                <a:spcPts val="0"/>
              </a:spcAft>
              <a:buFont typeface="+mj-lt"/>
              <a:buNone/>
            </a:pPr>
            <a:r>
              <a:rPr lang="en-US" sz="1100" b="0" i="0" dirty="0">
                <a:effectLst/>
                <a:latin typeface="Calibri" panose="020F0502020204030204" pitchFamily="34" charset="0"/>
              </a:rPr>
              <a:t>But it also meant that it’s possible to have multiple copies of the same DNS zone, accidentally (or maybe even on purpose).</a:t>
            </a:r>
          </a:p>
          <a:p>
            <a:pPr rtl="0" fontAlgn="ctr">
              <a:spcBef>
                <a:spcPts val="0"/>
              </a:spcBef>
              <a:spcAft>
                <a:spcPts val="0"/>
              </a:spcAft>
              <a:buFont typeface="+mj-lt"/>
              <a:buNone/>
            </a:pPr>
            <a:endParaRPr lang="en-US" sz="1100" b="0" i="0" dirty="0">
              <a:effectLst/>
              <a:latin typeface="Calibri" panose="020F0502020204030204" pitchFamily="34" charset="0"/>
            </a:endParaRPr>
          </a:p>
          <a:p>
            <a:pPr rtl="0" fontAlgn="ctr">
              <a:spcBef>
                <a:spcPts val="0"/>
              </a:spcBef>
              <a:spcAft>
                <a:spcPts val="0"/>
              </a:spcAft>
              <a:buFont typeface="+mj-lt"/>
              <a:buNone/>
            </a:pPr>
            <a:r>
              <a:rPr lang="en-US" sz="1100" b="0" i="0" dirty="0">
                <a:effectLst/>
                <a:latin typeface="Calibri" panose="020F0502020204030204" pitchFamily="34" charset="0"/>
              </a:rPr>
              <a:t>There is an Order of Precedence here that favors the </a:t>
            </a:r>
            <a:r>
              <a:rPr lang="en-US" sz="1100" b="0" i="0" dirty="0" err="1">
                <a:effectLst/>
                <a:latin typeface="Calibri" panose="020F0502020204030204" pitchFamily="34" charset="0"/>
              </a:rPr>
              <a:t>DNSZone</a:t>
            </a:r>
            <a:r>
              <a:rPr lang="en-US" sz="1100" b="0" i="0" dirty="0">
                <a:effectLst/>
                <a:latin typeface="Calibri" panose="020F0502020204030204" pitchFamily="34" charset="0"/>
              </a:rPr>
              <a:t> closest to that specific DNS Server. </a:t>
            </a:r>
          </a:p>
          <a:p>
            <a:pPr rtl="0" fontAlgn="ctr">
              <a:spcBef>
                <a:spcPts val="0"/>
              </a:spcBef>
              <a:spcAft>
                <a:spcPts val="0"/>
              </a:spcAft>
              <a:buFont typeface="+mj-lt"/>
              <a:buNone/>
            </a:pPr>
            <a:endParaRPr lang="en-US" sz="1100" b="0" i="0" dirty="0">
              <a:effectLst/>
              <a:latin typeface="Calibri" panose="020F0502020204030204" pitchFamily="34" charset="0"/>
            </a:endParaRPr>
          </a:p>
          <a:p>
            <a:pPr rtl="0" fontAlgn="ctr">
              <a:spcBef>
                <a:spcPts val="0"/>
              </a:spcBef>
              <a:spcAft>
                <a:spcPts val="0"/>
              </a:spcAft>
              <a:buFont typeface="+mj-lt"/>
              <a:buNone/>
            </a:pPr>
            <a:r>
              <a:rPr lang="en-US" sz="1100" b="0" i="0" dirty="0">
                <a:effectLst/>
                <a:latin typeface="Calibri" panose="020F0502020204030204" pitchFamily="34" charset="0"/>
              </a:rPr>
              <a:t>If there’s 3 zones with the name “contoso.com”, each in their own partition, the one in the legacy Domain Partition will take priority and be the </a:t>
            </a:r>
            <a:r>
              <a:rPr lang="en-US" sz="1100" b="0" i="0" dirty="0" err="1">
                <a:effectLst/>
                <a:latin typeface="Calibri" panose="020F0502020204030204" pitchFamily="34" charset="0"/>
              </a:rPr>
              <a:t>dnsRecords</a:t>
            </a:r>
            <a:r>
              <a:rPr lang="en-US" sz="1100" b="0" i="0" dirty="0">
                <a:effectLst/>
                <a:latin typeface="Calibri" panose="020F0502020204030204" pitchFamily="34" charset="0"/>
              </a:rPr>
              <a:t> returned to clients.</a:t>
            </a:r>
          </a:p>
          <a:p>
            <a:pPr marL="0" marR="0">
              <a:spcBef>
                <a:spcPts val="0"/>
              </a:spcBef>
              <a:spcAft>
                <a:spcPts val="0"/>
              </a:spcAft>
            </a:pPr>
            <a:r>
              <a:rPr lang="en-US" sz="1100" dirty="0">
                <a:effectLst/>
                <a:latin typeface="Calibri" panose="020F0502020204030204" pitchFamily="34" charset="0"/>
              </a:rPr>
              <a:t> </a:t>
            </a:r>
          </a:p>
          <a:p>
            <a:pPr marL="0" marR="0">
              <a:spcBef>
                <a:spcPts val="0"/>
              </a:spcBef>
              <a:spcAft>
                <a:spcPts val="0"/>
              </a:spcAft>
            </a:pPr>
            <a:r>
              <a:rPr lang="en-US" sz="1100" dirty="0">
                <a:effectLst/>
                <a:latin typeface="Calibri" panose="020F0502020204030204" pitchFamily="34" charset="0"/>
              </a:rPr>
              <a:t> </a:t>
            </a:r>
          </a:p>
          <a:p>
            <a:pPr marL="0" marR="0">
              <a:spcBef>
                <a:spcPts val="0"/>
              </a:spcBef>
              <a:spcAft>
                <a:spcPts val="0"/>
              </a:spcAft>
            </a:pPr>
            <a:r>
              <a:rPr lang="en-US" sz="1400" b="1" dirty="0">
                <a:solidFill>
                  <a:srgbClr val="2E75B5"/>
                </a:solidFill>
                <a:effectLst/>
                <a:latin typeface="Calibri" panose="020F0502020204030204" pitchFamily="34" charset="0"/>
              </a:rPr>
              <a:t>References:</a:t>
            </a:r>
          </a:p>
          <a:p>
            <a:pPr rtl="0" fontAlgn="ctr">
              <a:spcBef>
                <a:spcPts val="0"/>
              </a:spcBef>
              <a:spcAft>
                <a:spcPts val="0"/>
              </a:spcAft>
              <a:buFont typeface="Arial" panose="020B0604020202020204" pitchFamily="34" charset="0"/>
              <a:buChar char="•"/>
            </a:pPr>
            <a:r>
              <a:rPr lang="en-US" sz="1600" dirty="0">
                <a:hlinkClick r:id="rId3"/>
              </a:rPr>
              <a:t>Am I Seeing Double? The case of "Multiple copies of the same DNS zone" - Microsoft Community Hub</a:t>
            </a:r>
            <a:endParaRPr lang="en-US" sz="1600" dirty="0"/>
          </a:p>
          <a:p>
            <a:pPr rtl="0" fontAlgn="ctr">
              <a:spcBef>
                <a:spcPts val="0"/>
              </a:spcBef>
              <a:spcAft>
                <a:spcPts val="0"/>
              </a:spcAft>
              <a:buFont typeface="Arial" panose="020B0604020202020204" pitchFamily="34" charset="0"/>
              <a:buChar char="•"/>
            </a:pPr>
            <a:r>
              <a:rPr lang="en-US" dirty="0">
                <a:hlinkClick r:id="rId4"/>
              </a:rPr>
              <a:t>Set-</a:t>
            </a:r>
            <a:r>
              <a:rPr lang="en-US" dirty="0" err="1">
                <a:hlinkClick r:id="rId4"/>
              </a:rPr>
              <a:t>DnsServerGlobalNameZone</a:t>
            </a:r>
            <a:r>
              <a:rPr lang="en-US" dirty="0">
                <a:hlinkClick r:id="rId4"/>
              </a:rPr>
              <a:t> (</a:t>
            </a:r>
            <a:r>
              <a:rPr lang="en-US" dirty="0" err="1">
                <a:hlinkClick r:id="rId4"/>
              </a:rPr>
              <a:t>DnsServer</a:t>
            </a:r>
            <a:r>
              <a:rPr lang="en-US" dirty="0">
                <a:hlinkClick r:id="rId4"/>
              </a:rPr>
              <a:t>) | Microsoft Learn</a:t>
            </a:r>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42</a:t>
            </a:fld>
            <a:endParaRPr lang="en-US"/>
          </a:p>
        </p:txBody>
      </p:sp>
    </p:spTree>
    <p:extLst>
      <p:ext uri="{BB962C8B-B14F-4D97-AF65-F5344CB8AC3E}">
        <p14:creationId xmlns:p14="http://schemas.microsoft.com/office/powerpoint/2010/main" val="3326266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US" sz="1100" b="0" i="0" dirty="0">
                <a:effectLst/>
                <a:latin typeface="Calibri" panose="020F0502020204030204" pitchFamily="34" charset="0"/>
              </a:rPr>
              <a:t>The DLL replacement issue is resolved in CVE-2021-40469 (patched in Server 2012+)</a:t>
            </a: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dnscmd.exe /config /</a:t>
            </a:r>
            <a:r>
              <a:rPr lang="en-US" sz="1100" b="0" i="0" dirty="0" err="1">
                <a:effectLst/>
                <a:latin typeface="Calibri" panose="020F0502020204030204" pitchFamily="34" charset="0"/>
              </a:rPr>
              <a:t>serverlevelplugindll</a:t>
            </a:r>
            <a:r>
              <a:rPr lang="en-US" sz="1100" b="0" i="0" dirty="0">
                <a:effectLst/>
                <a:latin typeface="Calibri" panose="020F0502020204030204" pitchFamily="34" charset="0"/>
              </a:rPr>
              <a:t> </a:t>
            </a:r>
            <a:r>
              <a:rPr lang="en-US" sz="1100" b="0" i="0" dirty="0">
                <a:effectLst/>
                <a:latin typeface="Calibri" panose="020F0502020204030204" pitchFamily="34" charset="0"/>
                <a:hlinkClick r:id="rId3"/>
              </a:rPr>
              <a:t>\\path\to\dll</a:t>
            </a:r>
            <a:endParaRPr lang="en-US" sz="1100" b="0" i="0" dirty="0">
              <a:effectLst/>
              <a:latin typeface="Calibri" panose="020F0502020204030204" pitchFamily="34" charset="0"/>
            </a:endParaRPr>
          </a:p>
          <a:p>
            <a:pPr marL="742950" lvl="1" indent="-285750" rtl="0" fontAlgn="ctr">
              <a:spcBef>
                <a:spcPts val="0"/>
              </a:spcBef>
              <a:spcAft>
                <a:spcPts val="0"/>
              </a:spcAft>
              <a:buFont typeface="+mj-lt"/>
              <a:buAutoNum type="alphaLcPeriod"/>
            </a:pPr>
            <a:r>
              <a:rPr lang="en-US" sz="1100" b="0" i="0" dirty="0">
                <a:effectLst/>
                <a:latin typeface="Calibri" panose="020F0502020204030204" pitchFamily="34" charset="0"/>
              </a:rPr>
              <a:t>This was publicly known from May 2017 and remained unpatched until November 2021</a:t>
            </a:r>
          </a:p>
          <a:p>
            <a:pPr rtl="0" fontAlgn="ctr">
              <a:spcBef>
                <a:spcPts val="0"/>
              </a:spcBef>
              <a:spcAft>
                <a:spcPts val="0"/>
              </a:spcAft>
              <a:buFont typeface="+mj-lt"/>
              <a:buAutoNum type="arabicPeriod"/>
            </a:pPr>
            <a:r>
              <a:rPr lang="en-US" sz="1100" b="0" i="0" dirty="0">
                <a:effectLst/>
                <a:latin typeface="Calibri" panose="020F0502020204030204" pitchFamily="34" charset="0"/>
              </a:rPr>
              <a:t>However, DnsAdmins still more powerful than expected and not protected AdminSDHolder</a:t>
            </a:r>
          </a:p>
          <a:p>
            <a:pPr marL="685800" marR="0">
              <a:spcBef>
                <a:spcPts val="0"/>
              </a:spcBef>
              <a:spcAft>
                <a:spcPts val="0"/>
              </a:spcAft>
            </a:pPr>
            <a:r>
              <a:rPr lang="en-US" sz="1100" dirty="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Calibri" panose="020F0502020204030204" pitchFamily="34" charset="0"/>
              </a:rPr>
              <a:t>And sometimes, Microsoft might even recommend giving DnsAdmins more permissions instead of less: </a:t>
            </a:r>
            <a:r>
              <a:rPr lang="en-US" sz="1100" dirty="0">
                <a:effectLst/>
                <a:latin typeface="Calibri" panose="020F0502020204030204" pitchFamily="34" charset="0"/>
                <a:hlinkClick r:id="rId4"/>
              </a:rPr>
              <a:t>https://learn.microsoft.com/en-US/troubleshoot/windows-server/networking/record-cannot-deleted-access-denied</a:t>
            </a:r>
            <a:endParaRPr lang="en-US" sz="1100" dirty="0">
              <a:effectLst/>
              <a:latin typeface="Calibri" panose="020F0502020204030204" pitchFamily="34" charset="0"/>
            </a:endParaRPr>
          </a:p>
          <a:p>
            <a:pPr marL="0" marR="0">
              <a:spcBef>
                <a:spcPts val="0"/>
              </a:spcBef>
              <a:spcAft>
                <a:spcPts val="0"/>
              </a:spcAft>
            </a:pPr>
            <a:endParaRPr lang="en-US" sz="1100" dirty="0">
              <a:effectLst/>
              <a:latin typeface="Calibri" panose="020F0502020204030204" pitchFamily="34" charset="0"/>
            </a:endParaRPr>
          </a:p>
          <a:p>
            <a:pPr marL="0" marR="0">
              <a:spcBef>
                <a:spcPts val="0"/>
              </a:spcBef>
              <a:spcAft>
                <a:spcPts val="0"/>
              </a:spcAft>
            </a:pPr>
            <a:r>
              <a:rPr lang="en-US" sz="1100" dirty="0">
                <a:effectLst/>
                <a:latin typeface="Calibri" panose="020F0502020204030204" pitchFamily="34" charset="0"/>
              </a:rPr>
              <a:t> </a:t>
            </a:r>
          </a:p>
          <a:p>
            <a:pPr marL="0" marR="0">
              <a:spcBef>
                <a:spcPts val="0"/>
              </a:spcBef>
              <a:spcAft>
                <a:spcPts val="0"/>
              </a:spcAft>
            </a:pPr>
            <a:r>
              <a:rPr lang="en-US" sz="1100" dirty="0">
                <a:effectLst/>
                <a:latin typeface="Calibri" panose="020F0502020204030204" pitchFamily="34" charset="0"/>
              </a:rPr>
              <a:t> </a:t>
            </a:r>
          </a:p>
          <a:p>
            <a:pPr marL="0" marR="0">
              <a:spcBef>
                <a:spcPts val="0"/>
              </a:spcBef>
              <a:spcAft>
                <a:spcPts val="0"/>
              </a:spcAft>
            </a:pPr>
            <a:r>
              <a:rPr lang="en-US" sz="1400" b="1" dirty="0">
                <a:solidFill>
                  <a:srgbClr val="2E75B5"/>
                </a:solidFill>
                <a:effectLst/>
                <a:latin typeface="Calibri" panose="020F0502020204030204" pitchFamily="34" charset="0"/>
              </a:rPr>
              <a:t>References:</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Feature, not bug: </a:t>
            </a:r>
            <a:r>
              <a:rPr lang="en-US" sz="1100" dirty="0" err="1">
                <a:effectLst/>
                <a:latin typeface="Calibri" panose="020F0502020204030204" pitchFamily="34" charset="0"/>
              </a:rPr>
              <a:t>DNSAdmin</a:t>
            </a:r>
            <a:r>
              <a:rPr lang="en-US" sz="1100" dirty="0">
                <a:effectLst/>
                <a:latin typeface="Calibri" panose="020F0502020204030204" pitchFamily="34" charset="0"/>
              </a:rPr>
              <a:t> to DC Compromise in one line: </a:t>
            </a:r>
            <a:r>
              <a:rPr lang="en-US" sz="1100" dirty="0">
                <a:effectLst/>
                <a:latin typeface="Calibri" panose="020F0502020204030204" pitchFamily="34" charset="0"/>
                <a:hlinkClick r:id="rId5"/>
              </a:rPr>
              <a:t>https://medium.com/@esnesenon/feature-not-bug-dnsadmin-to-dc-compromise-in-one-line-a0f779b8dc83</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Abusing DnsAdmins privilege for escalation in AD: </a:t>
            </a:r>
            <a:r>
              <a:rPr lang="en-US" sz="1100" dirty="0">
                <a:effectLst/>
                <a:latin typeface="Calibri" panose="020F0502020204030204" pitchFamily="34" charset="0"/>
                <a:hlinkClick r:id="rId6"/>
              </a:rPr>
              <a:t>http://www.labofapenetrationtester.com/2017/05/abusing-dnsadmins-privilege-for-escalation-in-active-directory.html</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CVE-2021-40469: </a:t>
            </a:r>
            <a:r>
              <a:rPr lang="en-US" sz="1100" dirty="0">
                <a:effectLst/>
                <a:latin typeface="Calibri" panose="020F0502020204030204" pitchFamily="34" charset="0"/>
                <a:hlinkClick r:id="rId7"/>
              </a:rPr>
              <a:t>https://msrc.microsoft.com/update-guide/vulnerability/CVE-2021-40469</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DnsAdmins to SYSTEM Walkthrough: </a:t>
            </a:r>
            <a:r>
              <a:rPr lang="en-US" sz="1100" dirty="0">
                <a:effectLst/>
                <a:latin typeface="Calibri" panose="020F0502020204030204" pitchFamily="34" charset="0"/>
                <a:hlinkClick r:id="rId8"/>
              </a:rPr>
              <a:t>https://github.com/blackc03r/OSCP-Cheatsheets/blob/master/offensive-security-experiments/active-directory-kerberos-abuse/from-dnsadmins-to-system-to-domain-compromise.md</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From DnsAdmins to Domain Admin: </a:t>
            </a:r>
            <a:r>
              <a:rPr lang="en-US" sz="1100" dirty="0">
                <a:effectLst/>
                <a:latin typeface="Calibri" panose="020F0502020204030204" pitchFamily="34" charset="0"/>
                <a:hlinkClick r:id="rId9"/>
              </a:rPr>
              <a:t>https://adsecurity.org/?p=4064</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DnsAdmins Revisited: </a:t>
            </a:r>
            <a:r>
              <a:rPr lang="en-US" sz="1100" dirty="0">
                <a:effectLst/>
                <a:latin typeface="Calibri" panose="020F0502020204030204" pitchFamily="34" charset="0"/>
                <a:hlinkClick r:id="rId10"/>
              </a:rPr>
              <a:t>https://www.semperis.com/blog/dnsadmins-revisited/</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err="1">
                <a:effectLst/>
                <a:latin typeface="Calibri" panose="020F0502020204030204" pitchFamily="34" charset="0"/>
              </a:rPr>
              <a:t>Micropatch</a:t>
            </a:r>
            <a:r>
              <a:rPr lang="en-US" sz="1100" dirty="0">
                <a:effectLst/>
                <a:latin typeface="Calibri" panose="020F0502020204030204" pitchFamily="34" charset="0"/>
              </a:rPr>
              <a:t>: </a:t>
            </a:r>
            <a:r>
              <a:rPr lang="en-US" sz="1100" dirty="0">
                <a:effectLst/>
                <a:latin typeface="Calibri" panose="020F0502020204030204" pitchFamily="34" charset="0"/>
                <a:hlinkClick r:id="rId11"/>
              </a:rPr>
              <a:t>https://blog.0patch.com/2021/11/micropatch-for-remote-code-execution-by.html</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DnsAdmins </a:t>
            </a:r>
            <a:r>
              <a:rPr lang="en-US" sz="1100" dirty="0" err="1">
                <a:effectLst/>
                <a:latin typeface="Calibri" panose="020F0502020204030204" pitchFamily="34" charset="0"/>
              </a:rPr>
              <a:t>Privesc</a:t>
            </a:r>
            <a:r>
              <a:rPr lang="en-US" sz="1100" dirty="0">
                <a:effectLst/>
                <a:latin typeface="Calibri" panose="020F0502020204030204" pitchFamily="34" charset="0"/>
              </a:rPr>
              <a:t> in AD: </a:t>
            </a:r>
            <a:r>
              <a:rPr lang="en-US" sz="1100" dirty="0">
                <a:effectLst/>
                <a:latin typeface="Calibri" panose="020F0502020204030204" pitchFamily="34" charset="0"/>
                <a:hlinkClick r:id="rId12"/>
              </a:rPr>
              <a:t>https://medium.com/techzap/dns-admin-privesc-in-active-directory-ad-windows-ecc7ed5a21a2</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Why DnsAdmins </a:t>
            </a:r>
            <a:r>
              <a:rPr lang="en-US" sz="1100" dirty="0" err="1">
                <a:effectLst/>
                <a:latin typeface="Calibri" panose="020F0502020204030204" pitchFamily="34" charset="0"/>
              </a:rPr>
              <a:t>Privesc</a:t>
            </a:r>
            <a:r>
              <a:rPr lang="en-US" sz="1100" dirty="0">
                <a:effectLst/>
                <a:latin typeface="Calibri" panose="020F0502020204030204" pitchFamily="34" charset="0"/>
              </a:rPr>
              <a:t> still working?: </a:t>
            </a:r>
            <a:r>
              <a:rPr lang="en-US" sz="1100" dirty="0">
                <a:effectLst/>
                <a:latin typeface="Calibri" panose="020F0502020204030204" pitchFamily="34" charset="0"/>
                <a:hlinkClick r:id="rId13"/>
              </a:rPr>
              <a:t>https://phackt.com/dnsadmins-group-exploitation-write-permissions</a:t>
            </a:r>
            <a:endParaRPr lang="en-US"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DnsAdmins Group Mitigations: </a:t>
            </a:r>
            <a:r>
              <a:rPr lang="en-US" sz="1100" dirty="0">
                <a:effectLst/>
                <a:latin typeface="Calibri" panose="020F0502020204030204" pitchFamily="34" charset="0"/>
                <a:hlinkClick r:id="rId14"/>
              </a:rPr>
              <a:t>https://phackt.com/dnsadmins-group-mitigation</a:t>
            </a:r>
            <a:endParaRPr lang="en-US" sz="11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43</a:t>
            </a:fld>
            <a:endParaRPr lang="en-US"/>
          </a:p>
        </p:txBody>
      </p:sp>
    </p:spTree>
    <p:extLst>
      <p:ext uri="{BB962C8B-B14F-4D97-AF65-F5344CB8AC3E}">
        <p14:creationId xmlns:p14="http://schemas.microsoft.com/office/powerpoint/2010/main" val="222652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spcBef>
                <a:spcPts val="0"/>
              </a:spcBef>
              <a:spcAft>
                <a:spcPts val="0"/>
              </a:spcAft>
              <a:buFont typeface="+mj-lt"/>
              <a:buNone/>
            </a:pPr>
            <a:r>
              <a:rPr lang="en-US" sz="1100" b="0" i="0" dirty="0">
                <a:effectLst/>
                <a:latin typeface="Calibri" panose="020F0502020204030204" pitchFamily="34" charset="0"/>
              </a:rPr>
              <a:t>On the left is the DACL for </a:t>
            </a:r>
            <a:r>
              <a:rPr lang="en-US" sz="1100" b="0" i="0" dirty="0" err="1">
                <a:effectLst/>
                <a:latin typeface="Calibri" panose="020F0502020204030204" pitchFamily="34" charset="0"/>
              </a:rPr>
              <a:t>DnsAdmins</a:t>
            </a:r>
            <a:r>
              <a:rPr lang="en-US" sz="1100" b="0" i="0" dirty="0">
                <a:effectLst/>
                <a:latin typeface="Calibri" panose="020F0502020204030204" pitchFamily="34" charset="0"/>
              </a:rPr>
              <a:t> group. It has explicit ACEs, including allowing Account Operators full control.  Inheritance is enabled.</a:t>
            </a:r>
          </a:p>
          <a:p>
            <a:pPr lvl="0" rtl="0" fontAlgn="ctr">
              <a:spcBef>
                <a:spcPts val="0"/>
              </a:spcBef>
              <a:spcAft>
                <a:spcPts val="0"/>
              </a:spcAft>
              <a:buFont typeface="+mj-lt"/>
              <a:buNone/>
            </a:pPr>
            <a:endParaRPr lang="en-US" sz="1100" b="0" i="0" dirty="0">
              <a:effectLst/>
              <a:latin typeface="Calibri" panose="020F0502020204030204" pitchFamily="34" charset="0"/>
            </a:endParaRPr>
          </a:p>
          <a:p>
            <a:pPr lvl="0" rtl="0" fontAlgn="ctr">
              <a:spcBef>
                <a:spcPts val="0"/>
              </a:spcBef>
              <a:spcAft>
                <a:spcPts val="0"/>
              </a:spcAft>
              <a:buFont typeface="+mj-lt"/>
              <a:buNone/>
            </a:pPr>
            <a:r>
              <a:rPr lang="en-US" sz="1100" b="0" i="0" dirty="0">
                <a:effectLst/>
                <a:latin typeface="Calibri" panose="020F0502020204030204" pitchFamily="34" charset="0"/>
              </a:rPr>
              <a:t>On the right is the DACL for </a:t>
            </a:r>
            <a:r>
              <a:rPr lang="en-US" sz="1100" b="0" i="0" dirty="0" err="1">
                <a:effectLst/>
                <a:latin typeface="Calibri" panose="020F0502020204030204" pitchFamily="34" charset="0"/>
              </a:rPr>
              <a:t>AdminSDHolder</a:t>
            </a:r>
            <a:r>
              <a:rPr lang="en-US" sz="1100" b="0" i="0" dirty="0">
                <a:effectLst/>
                <a:latin typeface="Calibri" panose="020F0502020204030204" pitchFamily="34" charset="0"/>
              </a:rPr>
              <a:t>, which is the DACL that gets “stamped” on Protected Objects. It’s a strict DACL with inheritance disabled.</a:t>
            </a:r>
          </a:p>
          <a:p>
            <a:pPr lvl="0" rtl="0" fontAlgn="ctr">
              <a:spcBef>
                <a:spcPts val="0"/>
              </a:spcBef>
              <a:spcAft>
                <a:spcPts val="0"/>
              </a:spcAft>
              <a:buFont typeface="+mj-lt"/>
              <a:buNone/>
            </a:pPr>
            <a:endParaRPr lang="en-US" sz="1100" b="0" i="0" dirty="0">
              <a:effectLst/>
              <a:latin typeface="Calibri" panose="020F0502020204030204" pitchFamily="34" charset="0"/>
            </a:endParaRPr>
          </a:p>
          <a:p>
            <a:pPr lvl="0" rtl="0" fontAlgn="ctr">
              <a:spcBef>
                <a:spcPts val="0"/>
              </a:spcBef>
              <a:spcAft>
                <a:spcPts val="0"/>
              </a:spcAft>
              <a:buFont typeface="+mj-lt"/>
              <a:buNone/>
            </a:pPr>
            <a:r>
              <a:rPr lang="en-US" sz="1100" b="0" i="0" dirty="0">
                <a:effectLst/>
                <a:latin typeface="Calibri" panose="020F0502020204030204" pitchFamily="34" charset="0"/>
              </a:rPr>
              <a:t>This all means that there are often paths in environments from low-privileged users to </a:t>
            </a:r>
            <a:r>
              <a:rPr lang="en-US" sz="1100" b="0" i="0" dirty="0" err="1">
                <a:effectLst/>
                <a:latin typeface="Calibri" panose="020F0502020204030204" pitchFamily="34" charset="0"/>
              </a:rPr>
              <a:t>DnsAdmin</a:t>
            </a:r>
            <a:r>
              <a:rPr lang="en-US" sz="1100" b="0" i="0" dirty="0">
                <a:effectLst/>
                <a:latin typeface="Calibri" panose="020F0502020204030204" pitchFamily="34" charset="0"/>
              </a:rPr>
              <a:t>:</a:t>
            </a:r>
          </a:p>
          <a:p>
            <a:pPr lvl="1" rtl="0" fontAlgn="ctr">
              <a:spcBef>
                <a:spcPts val="0"/>
              </a:spcBef>
              <a:spcAft>
                <a:spcPts val="0"/>
              </a:spcAft>
              <a:buFont typeface="+mj-lt"/>
              <a:buAutoNum type="alphaLcPeriod"/>
            </a:pPr>
            <a:r>
              <a:rPr lang="en-US" sz="1100" b="0" i="0" dirty="0">
                <a:effectLst/>
                <a:latin typeface="Calibri" panose="020F0502020204030204" pitchFamily="34" charset="0"/>
              </a:rPr>
              <a:t>Domain Root =&gt; </a:t>
            </a:r>
            <a:r>
              <a:rPr lang="en-US" sz="1100" b="0" i="0" dirty="0" err="1">
                <a:effectLst/>
                <a:latin typeface="Calibri" panose="020F0502020204030204" pitchFamily="34" charset="0"/>
              </a:rPr>
              <a:t>DnsAdmins</a:t>
            </a:r>
            <a:endParaRPr lang="en-US" sz="1100" b="0" i="0" dirty="0">
              <a:effectLst/>
              <a:latin typeface="Calibri" panose="020F0502020204030204" pitchFamily="34" charset="0"/>
            </a:endParaRPr>
          </a:p>
          <a:p>
            <a:pPr lvl="1" rtl="0" fontAlgn="ctr">
              <a:spcBef>
                <a:spcPts val="0"/>
              </a:spcBef>
              <a:spcAft>
                <a:spcPts val="0"/>
              </a:spcAft>
              <a:buFont typeface="+mj-lt"/>
              <a:buAutoNum type="alphaLcPeriod"/>
            </a:pPr>
            <a:r>
              <a:rPr lang="en-US" sz="1100" b="0" i="0" dirty="0">
                <a:effectLst/>
                <a:latin typeface="Calibri" panose="020F0502020204030204" pitchFamily="34" charset="0"/>
              </a:rPr>
              <a:t>Account Operators =&gt; </a:t>
            </a:r>
            <a:r>
              <a:rPr lang="en-US" sz="1100" b="0" i="0" dirty="0" err="1">
                <a:effectLst/>
                <a:latin typeface="Calibri" panose="020F0502020204030204" pitchFamily="34" charset="0"/>
              </a:rPr>
              <a:t>DnsAdmins</a:t>
            </a:r>
            <a:endParaRPr lang="en-US" sz="1100" b="0" i="0" dirty="0">
              <a:effectLst/>
              <a:latin typeface="Calibri" panose="020F0502020204030204" pitchFamily="34" charset="0"/>
            </a:endParaRPr>
          </a:p>
          <a:p>
            <a:pPr lvl="1" rtl="0" fontAlgn="ctr">
              <a:spcBef>
                <a:spcPts val="0"/>
              </a:spcBef>
              <a:spcAft>
                <a:spcPts val="0"/>
              </a:spcAft>
              <a:buFont typeface="+mj-lt"/>
              <a:buAutoNum type="alphaLcPeriod"/>
            </a:pPr>
            <a:r>
              <a:rPr lang="en-US" sz="1100" b="0" i="0" dirty="0">
                <a:effectLst/>
                <a:latin typeface="Calibri" panose="020F0502020204030204" pitchFamily="34" charset="0"/>
              </a:rPr>
              <a:t>Users Container permissions =&gt; </a:t>
            </a:r>
            <a:r>
              <a:rPr lang="en-US" sz="1100" b="0" i="0" dirty="0" err="1">
                <a:effectLst/>
                <a:latin typeface="Calibri" panose="020F0502020204030204" pitchFamily="34" charset="0"/>
              </a:rPr>
              <a:t>DnsAdmins</a:t>
            </a:r>
            <a:endParaRPr lang="en-US" sz="1100" b="0" i="0" dirty="0">
              <a:effectLst/>
              <a:latin typeface="Calibri" panose="020F0502020204030204" pitchFamily="34" charset="0"/>
            </a:endParaRPr>
          </a:p>
          <a:p>
            <a:endParaRPr lang="en-US" dirty="0"/>
          </a:p>
          <a:p>
            <a:r>
              <a:rPr lang="en-US" dirty="0"/>
              <a:t>It’s rare to find an environment without paths that lead from standard user to </a:t>
            </a:r>
            <a:r>
              <a:rPr lang="en-US" dirty="0" err="1"/>
              <a:t>DnsAdmins</a:t>
            </a:r>
            <a:r>
              <a:rPr lang="en-US" dirty="0"/>
              <a:t>.</a:t>
            </a:r>
          </a:p>
        </p:txBody>
      </p:sp>
      <p:sp>
        <p:nvSpPr>
          <p:cNvPr id="4" name="Slide Number Placeholder 3"/>
          <p:cNvSpPr>
            <a:spLocks noGrp="1"/>
          </p:cNvSpPr>
          <p:nvPr>
            <p:ph type="sldNum" sz="quarter" idx="5"/>
          </p:nvPr>
        </p:nvSpPr>
        <p:spPr/>
        <p:txBody>
          <a:bodyPr/>
          <a:lstStyle/>
          <a:p>
            <a:fld id="{E0C033A8-811B-4851-9444-5A33CC856680}" type="slidenum">
              <a:rPr lang="en-US" smtClean="0"/>
              <a:t>44</a:t>
            </a:fld>
            <a:endParaRPr lang="en-US"/>
          </a:p>
        </p:txBody>
      </p:sp>
    </p:spTree>
    <p:extLst>
      <p:ext uri="{BB962C8B-B14F-4D97-AF65-F5344CB8AC3E}">
        <p14:creationId xmlns:p14="http://schemas.microsoft.com/office/powerpoint/2010/main" val="419615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reminder: </a:t>
            </a:r>
            <a:r>
              <a:rPr lang="en-US" dirty="0" err="1"/>
              <a:t>DnsAdmins</a:t>
            </a:r>
            <a:r>
              <a:rPr lang="en-US" dirty="0"/>
              <a:t> has an explicit ACE on the </a:t>
            </a:r>
            <a:r>
              <a:rPr lang="en-US" dirty="0" err="1"/>
              <a:t>MicrosoftDNS</a:t>
            </a:r>
            <a:r>
              <a:rPr lang="en-US" dirty="0"/>
              <a:t> container for </a:t>
            </a:r>
            <a:r>
              <a:rPr lang="en-US" dirty="0" err="1"/>
              <a:t>DomainDNSZones</a:t>
            </a:r>
            <a:r>
              <a:rPr lang="en-US" dirty="0"/>
              <a:t> and Legacy zones.  They don’t have Full control, but they do have Modify permissions &amp; Modify owner. </a:t>
            </a:r>
          </a:p>
          <a:p>
            <a:endParaRPr lang="en-US" dirty="0"/>
          </a:p>
          <a:p>
            <a:r>
              <a:rPr lang="en-US" dirty="0"/>
              <a:t>A </a:t>
            </a:r>
            <a:r>
              <a:rPr lang="en-US" dirty="0" err="1"/>
              <a:t>DnsAdmin</a:t>
            </a:r>
            <a:r>
              <a:rPr lang="en-US" dirty="0"/>
              <a:t> could grant permissions to any arbitrary attacker-controlled security principal and cause them to inherit down to legacy zones or Root Hints.</a:t>
            </a:r>
          </a:p>
          <a:p>
            <a:endParaRPr lang="en-US" dirty="0"/>
          </a:p>
          <a:p>
            <a:r>
              <a:rPr lang="en-US" dirty="0"/>
              <a:t>Also, If you are, or can become, the Owner of an object in AD, by default this is even more powerful than Full control(</a:t>
            </a:r>
            <a:r>
              <a:rPr lang="en-US" dirty="0" err="1"/>
              <a:t>GenericAll</a:t>
            </a:r>
            <a:r>
              <a:rPr lang="en-US" dirty="0"/>
              <a:t>).</a:t>
            </a:r>
          </a:p>
          <a:p>
            <a:endParaRPr lang="en-US" dirty="0"/>
          </a:p>
          <a:p>
            <a:r>
              <a:rPr lang="en-US" dirty="0"/>
              <a:t>Jake: Go to the Trimarc Content Hub for more details in Jim's whitepaper Owner or </a:t>
            </a:r>
            <a:r>
              <a:rPr lang="en-US" dirty="0" err="1"/>
              <a:t>Pwned</a:t>
            </a:r>
            <a:r>
              <a:rPr lang="en-US" dirty="0"/>
              <a:t>.</a:t>
            </a:r>
          </a:p>
        </p:txBody>
      </p:sp>
      <p:sp>
        <p:nvSpPr>
          <p:cNvPr id="4" name="Slide Number Placeholder 3"/>
          <p:cNvSpPr>
            <a:spLocks noGrp="1"/>
          </p:cNvSpPr>
          <p:nvPr>
            <p:ph type="sldNum" sz="quarter" idx="5"/>
          </p:nvPr>
        </p:nvSpPr>
        <p:spPr/>
        <p:txBody>
          <a:bodyPr/>
          <a:lstStyle/>
          <a:p>
            <a:fld id="{E0C033A8-811B-4851-9444-5A33CC856680}" type="slidenum">
              <a:rPr lang="en-US" smtClean="0"/>
              <a:t>45</a:t>
            </a:fld>
            <a:endParaRPr lang="en-US"/>
          </a:p>
        </p:txBody>
      </p:sp>
    </p:spTree>
    <p:extLst>
      <p:ext uri="{BB962C8B-B14F-4D97-AF65-F5344CB8AC3E}">
        <p14:creationId xmlns:p14="http://schemas.microsoft.com/office/powerpoint/2010/main" val="907542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for something completely different..</a:t>
            </a:r>
          </a:p>
          <a:p>
            <a:endParaRPr lang="en-US" dirty="0"/>
          </a:p>
          <a:p>
            <a:r>
              <a:rPr lang="en-US" dirty="0"/>
              <a:t>I’ll be talking about some newer things I happened upon while exploring ADI DNS.</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46</a:t>
            </a:fld>
            <a:endParaRPr lang="en-US"/>
          </a:p>
        </p:txBody>
      </p:sp>
    </p:spTree>
    <p:extLst>
      <p:ext uri="{BB962C8B-B14F-4D97-AF65-F5344CB8AC3E}">
        <p14:creationId xmlns:p14="http://schemas.microsoft.com/office/powerpoint/2010/main" val="3371985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Defenders sometimes utilize DNS sinkholes to help prevent access to malicious or unwanted domains. What if an attacker could sinkhole traffic that might get them caught?</a:t>
            </a:r>
          </a:p>
          <a:p>
            <a:endParaRPr lang="en-US" sz="1800" dirty="0">
              <a:effectLst/>
              <a:latin typeface="Calibri" panose="020F0502020204030204" pitchFamily="34" charset="0"/>
            </a:endParaRPr>
          </a:p>
          <a:p>
            <a:pPr marL="0" marR="0">
              <a:spcBef>
                <a:spcPts val="0"/>
              </a:spcBef>
              <a:spcAft>
                <a:spcPts val="0"/>
              </a:spcAft>
            </a:pPr>
            <a:r>
              <a:rPr lang="en-US" sz="1400" b="1" dirty="0">
                <a:solidFill>
                  <a:srgbClr val="2E75B5"/>
                </a:solidFill>
                <a:effectLst/>
                <a:latin typeface="Calibri" panose="020F0502020204030204" pitchFamily="34" charset="0"/>
              </a:rPr>
              <a:t>Evil Sinkholes</a:t>
            </a:r>
          </a:p>
          <a:p>
            <a:pPr marL="0" marR="0">
              <a:spcBef>
                <a:spcPts val="0"/>
              </a:spcBef>
              <a:spcAft>
                <a:spcPts val="0"/>
              </a:spcAft>
            </a:pPr>
            <a:r>
              <a:rPr lang="en-US" sz="1100" dirty="0">
                <a:effectLst/>
                <a:latin typeface="Calibri" panose="020F0502020204030204" pitchFamily="34" charset="0"/>
              </a:rPr>
              <a:t> </a:t>
            </a:r>
          </a:p>
          <a:p>
            <a:pPr marL="0" marR="0">
              <a:spcBef>
                <a:spcPts val="0"/>
              </a:spcBef>
              <a:spcAft>
                <a:spcPts val="0"/>
              </a:spcAft>
            </a:pPr>
            <a:r>
              <a:rPr lang="en-US" sz="1100" dirty="0" err="1">
                <a:effectLst/>
                <a:latin typeface="Calibri" panose="020F0502020204030204" pitchFamily="34" charset="0"/>
              </a:rPr>
              <a:t>DnsAdmins</a:t>
            </a:r>
            <a:r>
              <a:rPr lang="en-US" sz="1100" dirty="0">
                <a:effectLst/>
                <a:latin typeface="Calibri" panose="020F0502020204030204" pitchFamily="34" charset="0"/>
              </a:rPr>
              <a:t> can…</a:t>
            </a:r>
            <a:endParaRPr lang="en-US" dirty="0">
              <a:solidFill>
                <a:schemeClr val="bg1"/>
              </a:solidFill>
            </a:endParaRPr>
          </a:p>
          <a:p>
            <a:pPr marL="0" marR="0">
              <a:spcBef>
                <a:spcPts val="0"/>
              </a:spcBef>
              <a:spcAft>
                <a:spcPts val="0"/>
              </a:spcAft>
            </a:pPr>
            <a:endParaRPr lang="en-US" sz="1100" dirty="0">
              <a:effectLst/>
              <a:latin typeface="Calibri" panose="020F0502020204030204" pitchFamily="34" charset="0"/>
            </a:endParaRPr>
          </a:p>
          <a:p>
            <a:pPr marL="0" marR="0">
              <a:spcBef>
                <a:spcPts val="0"/>
              </a:spcBef>
              <a:spcAft>
                <a:spcPts val="0"/>
              </a:spcAft>
            </a:pPr>
            <a:r>
              <a:rPr lang="en-US" sz="11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47</a:t>
            </a:fld>
            <a:endParaRPr lang="en-US"/>
          </a:p>
        </p:txBody>
      </p:sp>
    </p:spTree>
    <p:extLst>
      <p:ext uri="{BB962C8B-B14F-4D97-AF65-F5344CB8AC3E}">
        <p14:creationId xmlns:p14="http://schemas.microsoft.com/office/powerpoint/2010/main" val="2567661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Calibri" panose="020F0502020204030204" pitchFamily="34" charset="0"/>
              </a:rPr>
              <a:t>DnsAdmins can: </a:t>
            </a:r>
          </a:p>
          <a:p>
            <a:pPr lvl="1" rtl="0" fontAlgn="ctr">
              <a:spcBef>
                <a:spcPts val="0"/>
              </a:spcBef>
              <a:spcAft>
                <a:spcPts val="0"/>
              </a:spcAft>
              <a:buFont typeface="Arial" panose="020B0604020202020204" pitchFamily="34" charset="0"/>
              <a:buChar char="•"/>
            </a:pPr>
            <a:r>
              <a:rPr lang="en-US" sz="1200">
                <a:effectLst/>
                <a:latin typeface="Calibri" panose="020F0502020204030204" pitchFamily="34" charset="0"/>
              </a:rPr>
              <a:t> Create new DomainDNSZones, Legacy (Win2k) dnsZones, and Local Zones (.</a:t>
            </a:r>
            <a:r>
              <a:rPr lang="en-US" sz="1200" err="1">
                <a:effectLst/>
                <a:latin typeface="Calibri" panose="020F0502020204030204" pitchFamily="34" charset="0"/>
              </a:rPr>
              <a:t>dns</a:t>
            </a:r>
            <a:r>
              <a:rPr lang="en-US" sz="1200">
                <a:effectLst/>
                <a:latin typeface="Calibri" panose="020F0502020204030204" pitchFamily="34" charset="0"/>
              </a:rPr>
              <a:t> file, non-replicating)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rPr>
              <a:t>DNS zones for an external domain (but hosted internally) mirrors the concept of split-brain DNS.  The local DNS server thinks it’s authoritative and it won’t recurse.</a:t>
            </a:r>
          </a:p>
          <a:p>
            <a:endParaRPr lang="en-US"/>
          </a:p>
        </p:txBody>
      </p:sp>
      <p:sp>
        <p:nvSpPr>
          <p:cNvPr id="4" name="Slide Number Placeholder 3"/>
          <p:cNvSpPr>
            <a:spLocks noGrp="1"/>
          </p:cNvSpPr>
          <p:nvPr>
            <p:ph type="sldNum" sz="quarter" idx="5"/>
          </p:nvPr>
        </p:nvSpPr>
        <p:spPr/>
        <p:txBody>
          <a:bodyPr/>
          <a:lstStyle/>
          <a:p>
            <a:fld id="{E0C033A8-811B-4851-9444-5A33CC856680}" type="slidenum">
              <a:rPr lang="en-US" smtClean="0"/>
              <a:t>48</a:t>
            </a:fld>
            <a:endParaRPr lang="en-US"/>
          </a:p>
        </p:txBody>
      </p:sp>
    </p:spTree>
    <p:extLst>
      <p:ext uri="{BB962C8B-B14F-4D97-AF65-F5344CB8AC3E}">
        <p14:creationId xmlns:p14="http://schemas.microsoft.com/office/powerpoint/2010/main" val="87545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13</a:t>
            </a:fld>
            <a:endParaRPr lang="en-US"/>
          </a:p>
        </p:txBody>
      </p:sp>
    </p:spTree>
    <p:extLst>
      <p:ext uri="{BB962C8B-B14F-4D97-AF65-F5344CB8AC3E}">
        <p14:creationId xmlns:p14="http://schemas.microsoft.com/office/powerpoint/2010/main" val="3120631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100" dirty="0" err="1">
                <a:effectLst/>
                <a:latin typeface="Calibri" panose="020F0502020204030204" pitchFamily="34" charset="0"/>
              </a:rPr>
              <a:t>DnsAdmins</a:t>
            </a:r>
            <a:r>
              <a:rPr lang="en-US" sz="1100" dirty="0">
                <a:effectLst/>
                <a:latin typeface="Calibri" panose="020F0502020204030204" pitchFamily="34" charset="0"/>
              </a:rPr>
              <a:t> can also create:</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Conditional Forwarders</a:t>
            </a: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Attacker-controlled DNS</a:t>
            </a: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Attacker-controlled device</a:t>
            </a:r>
          </a:p>
          <a:p>
            <a:pPr marL="742950" lvl="1" indent="-285750"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Nothing (if no answer, fail)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Conditional Forwarders create a rule that forwards DNS queries for specific namespaces to explicitly defined DNS servers for lookup.</a:t>
            </a:r>
          </a:p>
          <a:p>
            <a:endParaRPr lang="en-US" dirty="0"/>
          </a:p>
          <a:p>
            <a:r>
              <a:rPr lang="en-US" dirty="0"/>
              <a:t>So how could an attacker abuse this?</a:t>
            </a:r>
          </a:p>
          <a:p>
            <a:endParaRPr lang="en-US" dirty="0"/>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49</a:t>
            </a:fld>
            <a:endParaRPr lang="en-US"/>
          </a:p>
        </p:txBody>
      </p:sp>
    </p:spTree>
    <p:extLst>
      <p:ext uri="{BB962C8B-B14F-4D97-AF65-F5344CB8AC3E}">
        <p14:creationId xmlns:p14="http://schemas.microsoft.com/office/powerpoint/2010/main" val="2999144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These features could be used to cause name resolution to fail or return bad information. But it's broadly applied and noisy. </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What could an attacker sinkhole?</a:t>
            </a:r>
          </a:p>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rPr>
              <a:t>EDR that designed by folks not smart enough to build an IP failsafe in</a:t>
            </a:r>
          </a:p>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rPr>
              <a:t>SIEM hostnames</a:t>
            </a:r>
          </a:p>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rPr>
              <a:t>Update hosts for patches and AV signatures</a:t>
            </a:r>
          </a:p>
          <a:p>
            <a:pPr rtl="0" fontAlgn="ctr">
              <a:spcBef>
                <a:spcPts val="0"/>
              </a:spcBef>
              <a:spcAft>
                <a:spcPts val="0"/>
              </a:spcAft>
              <a:buFont typeface="Arial" panose="020B0604020202020204" pitchFamily="34" charset="0"/>
              <a:buNone/>
            </a:pPr>
            <a:r>
              <a:rPr lang="en-US" sz="1200" dirty="0">
                <a:effectLst/>
                <a:latin typeface="Calibri" panose="020F0502020204030204" pitchFamily="34" charset="0"/>
              </a:rPr>
              <a:t>Redirect traffic in Trusted Sites or Intranet zones?</a:t>
            </a:r>
          </a:p>
          <a:p>
            <a:endParaRPr lang="en-US" dirty="0"/>
          </a:p>
          <a:p>
            <a:r>
              <a:rPr lang="en-US" dirty="0"/>
              <a:t>Is there a quieter way?</a:t>
            </a:r>
          </a:p>
        </p:txBody>
      </p:sp>
      <p:sp>
        <p:nvSpPr>
          <p:cNvPr id="4" name="Slide Number Placeholder 3"/>
          <p:cNvSpPr>
            <a:spLocks noGrp="1"/>
          </p:cNvSpPr>
          <p:nvPr>
            <p:ph type="sldNum" sz="quarter" idx="5"/>
          </p:nvPr>
        </p:nvSpPr>
        <p:spPr/>
        <p:txBody>
          <a:bodyPr/>
          <a:lstStyle/>
          <a:p>
            <a:fld id="{E0C033A8-811B-4851-9444-5A33CC856680}" type="slidenum">
              <a:rPr lang="en-US" smtClean="0"/>
              <a:t>50</a:t>
            </a:fld>
            <a:endParaRPr lang="en-US"/>
          </a:p>
        </p:txBody>
      </p:sp>
    </p:spTree>
    <p:extLst>
      <p:ext uri="{BB962C8B-B14F-4D97-AF65-F5344CB8AC3E}">
        <p14:creationId xmlns:p14="http://schemas.microsoft.com/office/powerpoint/2010/main" val="4158729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DNS Policies were introduced in Windows Server 2016.  They don't show up in a GUI. Primary interface is through PowerShell in RSAT tools.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In a post-compromise scenario, DNS Policies could be created to filter DNS queries, redirect traffic ala split-brain DNS, and perform targeted poisoning. This could be combined with dnsZoneScopes to replicate the poisoning across multiple DNS servers.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DNS Policies not widely known and have a wide range of functions that can be used for good or bad.</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Don't show in DNS Manager.  Not stored in AD. On each DNS server in  HKLM\SOFTWARE\Microsoft\Windows NT\CurrentVersion\DNS Server, which is locked down to Administrators for the Domain, SYSTEM, and TrustedInstaller. An attacker with Administrators rights could perform surgically targeted DNS manipulation to block or redirect traffic.</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Maybe an attacker would just get SYSTEM or TrustedInstaller on the DNS Server? Well, yeah that's a Domain Controller, so as I said, this is post-compromise.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Unless, if the AD environment is poorly configured enough? Overly permissive DACLs at the Domain root could allow for escalation. Even more likely, unprivileged users having modify rights to a GPO linked to the Domain root or Domain Controllers OU could lead to the ability to execute code on a DC as SYSTEM or make registry modifications that allow creation of poisoned DNS policies that defenders might not be looking for.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And to be clear, DNS Policies in Server 2016+ aren’t just for malicious traffic.  This is now the Microsoft-recommended way to implement split-brain DNS. It’s also great for filtering out queries for known malicious sites if you don’t have a forwarder that will do that for you.  Sometimes these new(</a:t>
            </a:r>
            <a:r>
              <a:rPr lang="en-US" sz="1800" dirty="0" err="1">
                <a:effectLst/>
                <a:latin typeface="Calibri" panose="020F0502020204030204" pitchFamily="34" charset="0"/>
              </a:rPr>
              <a:t>ish</a:t>
            </a:r>
            <a:r>
              <a:rPr lang="en-US" sz="1800" dirty="0">
                <a:effectLst/>
                <a:latin typeface="Calibri" panose="020F0502020204030204" pitchFamily="34" charset="0"/>
              </a:rPr>
              <a:t>) features fly under the radar.</a:t>
            </a:r>
          </a:p>
          <a:p>
            <a:pPr marL="0" marR="0">
              <a:spcBef>
                <a:spcPts val="0"/>
              </a:spcBef>
              <a:spcAft>
                <a:spcPts val="0"/>
              </a:spcAft>
            </a:pPr>
            <a:endParaRPr lang="en-US" sz="1800" dirty="0">
              <a:effectLst/>
              <a:latin typeface="Calibri" panose="020F0502020204030204" pitchFamily="34" charset="0"/>
            </a:endParaRPr>
          </a:p>
          <a:p>
            <a:r>
              <a:rPr lang="en-US" sz="1800" dirty="0">
                <a:effectLst/>
                <a:latin typeface="Calibri" panose="020F0502020204030204" pitchFamily="34" charset="0"/>
              </a:rPr>
              <a:t>Add-</a:t>
            </a:r>
            <a:r>
              <a:rPr lang="en-US" sz="1800" dirty="0" err="1">
                <a:effectLst/>
                <a:latin typeface="Calibri" panose="020F0502020204030204" pitchFamily="34" charset="0"/>
              </a:rPr>
              <a:t>DnsServerClientSubnet</a:t>
            </a:r>
            <a:r>
              <a:rPr lang="en-US" sz="1800" dirty="0">
                <a:effectLst/>
                <a:latin typeface="Calibri" panose="020F0502020204030204" pitchFamily="34" charset="0"/>
              </a:rPr>
              <a:t> -name </a:t>
            </a:r>
            <a:r>
              <a:rPr lang="en-US" sz="1800" dirty="0" err="1">
                <a:effectLst/>
                <a:latin typeface="Calibri" panose="020F0502020204030204" pitchFamily="34" charset="0"/>
              </a:rPr>
              <a:t>CompromisedHost</a:t>
            </a:r>
            <a:r>
              <a:rPr lang="en-US" sz="1800" dirty="0">
                <a:effectLst/>
                <a:latin typeface="Calibri" panose="020F0502020204030204" pitchFamily="34" charset="0"/>
              </a:rPr>
              <a:t> -ipv4subnet 10.10.10.127/32</a:t>
            </a:r>
          </a:p>
          <a:p>
            <a:r>
              <a:rPr lang="en-US" sz="1800" dirty="0">
                <a:effectLst/>
                <a:latin typeface="Calibri" panose="020F0502020204030204" pitchFamily="34" charset="0"/>
              </a:rPr>
              <a:t>Add-</a:t>
            </a:r>
            <a:r>
              <a:rPr lang="en-US" sz="1800" dirty="0" err="1">
                <a:effectLst/>
                <a:latin typeface="Calibri" panose="020F0502020204030204" pitchFamily="34" charset="0"/>
              </a:rPr>
              <a:t>DnsServerQueryResolutionPolicy</a:t>
            </a:r>
            <a:r>
              <a:rPr lang="en-US" sz="1800" dirty="0">
                <a:effectLst/>
                <a:latin typeface="Calibri" panose="020F0502020204030204" pitchFamily="34" charset="0"/>
              </a:rPr>
              <a:t> -Name "</a:t>
            </a:r>
            <a:r>
              <a:rPr lang="en-US" sz="1800" dirty="0" err="1">
                <a:effectLst/>
                <a:latin typeface="Calibri" panose="020F0502020204030204" pitchFamily="34" charset="0"/>
              </a:rPr>
              <a:t>Disallow_AM</a:t>
            </a:r>
            <a:r>
              <a:rPr lang="en-US" sz="1800" dirty="0">
                <a:effectLst/>
                <a:latin typeface="Calibri" panose="020F0502020204030204" pitchFamily="34" charset="0"/>
              </a:rPr>
              <a:t>" -Action IGNORE -</a:t>
            </a:r>
            <a:r>
              <a:rPr lang="en-US" sz="1800" dirty="0" err="1">
                <a:effectLst/>
                <a:latin typeface="Calibri" panose="020F0502020204030204" pitchFamily="34" charset="0"/>
              </a:rPr>
              <a:t>ClientSubnet</a:t>
            </a:r>
            <a:r>
              <a:rPr lang="en-US" sz="1800" dirty="0">
                <a:effectLst/>
                <a:latin typeface="Calibri" panose="020F0502020204030204" pitchFamily="34" charset="0"/>
              </a:rPr>
              <a:t> "</a:t>
            </a:r>
            <a:r>
              <a:rPr lang="en-US" sz="1800" dirty="0" err="1">
                <a:effectLst/>
                <a:latin typeface="Calibri" panose="020F0502020204030204" pitchFamily="34" charset="0"/>
              </a:rPr>
              <a:t>EQ,CompromisedHost</a:t>
            </a:r>
            <a:r>
              <a:rPr lang="en-US" sz="1800" dirty="0">
                <a:effectLst/>
                <a:latin typeface="Calibri" panose="020F0502020204030204" pitchFamily="34" charset="0"/>
              </a:rPr>
              <a:t>" –FQDN "EQ,*.applicationinsights.azure.com,*.services.visualstudio.com,*.applicationinsights.microsoft.com," -</a:t>
            </a:r>
            <a:r>
              <a:rPr lang="en-US" sz="1800" dirty="0" err="1">
                <a:effectLst/>
                <a:latin typeface="Calibri" panose="020F0502020204030204" pitchFamily="34" charset="0"/>
              </a:rPr>
              <a:t>PassThru</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b="1" dirty="0">
                <a:solidFill>
                  <a:srgbClr val="2E75B5"/>
                </a:solidFill>
                <a:effectLst/>
                <a:latin typeface="Calibri" panose="020F0502020204030204" pitchFamily="34" charset="0"/>
              </a:rPr>
              <a:t>References:</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What's New in DNS Server: </a:t>
            </a:r>
            <a:r>
              <a:rPr lang="en-US" sz="1800" dirty="0">
                <a:effectLst/>
                <a:latin typeface="Calibri" panose="020F0502020204030204" pitchFamily="34" charset="0"/>
                <a:hlinkClick r:id="rId3"/>
              </a:rPr>
              <a:t>https://learn.microsoft.com/en-us/windows-server/networking/dns/what-s-new-in-dns-server</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DNS Policy Scenario Guide: </a:t>
            </a:r>
            <a:r>
              <a:rPr lang="en-US" sz="1800" dirty="0">
                <a:effectLst/>
                <a:latin typeface="Calibri" panose="020F0502020204030204" pitchFamily="34" charset="0"/>
                <a:hlinkClick r:id="rId4"/>
              </a:rPr>
              <a:t>https://learn.microsoft.com/en-us/windows-server/networking/dns/deploy/dns-policy-scenario-guide</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Split-Brain DNS Deployment: </a:t>
            </a:r>
            <a:r>
              <a:rPr lang="en-US" sz="1800" dirty="0">
                <a:effectLst/>
                <a:latin typeface="Calibri" panose="020F0502020204030204" pitchFamily="34" charset="0"/>
                <a:hlinkClick r:id="rId5"/>
              </a:rPr>
              <a:t>https://learn.microsoft.com/en-us/windows-server/networking/dns/deploy/split-brain-dns-deployment</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err="1">
                <a:effectLst/>
                <a:latin typeface="Calibri" panose="020F0502020204030204" pitchFamily="34" charset="0"/>
              </a:rPr>
              <a:t>DnsServer</a:t>
            </a:r>
            <a:r>
              <a:rPr lang="en-US" sz="1800" dirty="0">
                <a:effectLst/>
                <a:latin typeface="Calibri" panose="020F0502020204030204" pitchFamily="34" charset="0"/>
              </a:rPr>
              <a:t> PowerShell: </a:t>
            </a:r>
            <a:r>
              <a:rPr lang="en-US" sz="1800" dirty="0">
                <a:effectLst/>
                <a:latin typeface="Calibri" panose="020F0502020204030204" pitchFamily="34" charset="0"/>
                <a:hlinkClick r:id="rId6"/>
              </a:rPr>
              <a:t>https://learn.microsoft.com/en-us/powershell/module/dnsserver/?view=windowsserver2022-ps</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51</a:t>
            </a:fld>
            <a:endParaRPr lang="en-US"/>
          </a:p>
        </p:txBody>
      </p:sp>
    </p:spTree>
    <p:extLst>
      <p:ext uri="{BB962C8B-B14F-4D97-AF65-F5344CB8AC3E}">
        <p14:creationId xmlns:p14="http://schemas.microsoft.com/office/powerpoint/2010/main" val="26152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0" dirty="0">
                <a:solidFill>
                  <a:srgbClr val="2E75B5"/>
                </a:solidFill>
                <a:effectLst/>
                <a:latin typeface="Calibri" panose="020F0502020204030204" pitchFamily="34" charset="0"/>
              </a:rPr>
              <a:t>How many of you have created an SPN?  How many have ever deleted an SPN?</a:t>
            </a:r>
          </a:p>
          <a:p>
            <a:pPr marL="0" marR="0">
              <a:spcBef>
                <a:spcPts val="0"/>
              </a:spcBef>
              <a:spcAft>
                <a:spcPts val="0"/>
              </a:spcAft>
            </a:pPr>
            <a:endParaRPr lang="en-US" sz="1800" b="0" dirty="0">
              <a:solidFill>
                <a:srgbClr val="2E75B5"/>
              </a:solidFill>
              <a:effectLst/>
              <a:latin typeface="Calibri" panose="020F0502020204030204" pitchFamily="34" charset="0"/>
            </a:endParaRPr>
          </a:p>
          <a:p>
            <a:pPr marL="0" marR="0">
              <a:spcBef>
                <a:spcPts val="0"/>
              </a:spcBef>
              <a:spcAft>
                <a:spcPts val="0"/>
              </a:spcAft>
            </a:pPr>
            <a:r>
              <a:rPr lang="en-US" sz="1800" b="0" dirty="0">
                <a:solidFill>
                  <a:srgbClr val="2E75B5"/>
                </a:solidFill>
                <a:effectLst/>
                <a:latin typeface="Calibri" panose="020F0502020204030204" pitchFamily="34" charset="0"/>
              </a:rPr>
              <a:t>This is more of an experiment in process or a theory than a working concept. While I think I know Kerberos more than some folks, I still learn every day how much I don’t know it.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Just as ADI DNS relies on Active Directory to function, many parts of AD rely on DNS to function.  Things like Kerberos.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More specifically, Kerberos relies on User Principal Names (UPN) and Service Principal Names (SPN), which in turn rely on DNS.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There's a few blog posts that inspired this idea:</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Dirk-</a:t>
            </a:r>
            <a:r>
              <a:rPr lang="en-US" sz="1800" dirty="0" err="1">
                <a:effectLst/>
                <a:latin typeface="Calibri" panose="020F0502020204030204" pitchFamily="34" charset="0"/>
              </a:rPr>
              <a:t>jan</a:t>
            </a:r>
            <a:r>
              <a:rPr lang="en-US" sz="1800" dirty="0">
                <a:effectLst/>
                <a:latin typeface="Calibri" panose="020F0502020204030204" pitchFamily="34" charset="0"/>
              </a:rPr>
              <a:t> </a:t>
            </a:r>
            <a:r>
              <a:rPr lang="en-US" sz="1800" dirty="0" err="1">
                <a:effectLst/>
                <a:latin typeface="Calibri" panose="020F0502020204030204" pitchFamily="34" charset="0"/>
              </a:rPr>
              <a:t>Mollema</a:t>
            </a:r>
            <a:r>
              <a:rPr lang="en-US" sz="1800" dirty="0">
                <a:effectLst/>
                <a:latin typeface="Calibri" panose="020F0502020204030204" pitchFamily="34" charset="0"/>
              </a:rPr>
              <a:t>: </a:t>
            </a:r>
            <a:r>
              <a:rPr lang="en-US" sz="1800" dirty="0">
                <a:effectLst/>
                <a:latin typeface="Calibri" panose="020F0502020204030204" pitchFamily="34" charset="0"/>
                <a:hlinkClick r:id="rId3"/>
              </a:rPr>
              <a:t>https://dirkjanm.io/krbrelayx-unconstrained-delegation-abuse-toolkit/</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Kevin Robertson: </a:t>
            </a:r>
            <a:r>
              <a:rPr lang="en-US" sz="1800" dirty="0">
                <a:effectLst/>
                <a:latin typeface="Calibri" panose="020F0502020204030204" pitchFamily="34" charset="0"/>
                <a:hlinkClick r:id="rId4"/>
              </a:rPr>
              <a:t>https://www.netspi.com/blog/technical/network-penetration-testing/machineaccountquota-is-useful-sometimes/</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Charlie Clark: </a:t>
            </a:r>
            <a:r>
              <a:rPr lang="en-US" sz="1800" dirty="0">
                <a:effectLst/>
                <a:latin typeface="Calibri" panose="020F0502020204030204" pitchFamily="34" charset="0"/>
                <a:hlinkClick r:id="rId5"/>
              </a:rPr>
              <a:t>https://exploit.ph/user-constrained-delegation.html</a:t>
            </a:r>
            <a:endParaRPr lang="en-US" sz="1800"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800" dirty="0" err="1">
                <a:effectLst/>
                <a:latin typeface="Calibri" panose="020F0502020204030204" pitchFamily="34" charset="0"/>
              </a:rPr>
              <a:t>Elad</a:t>
            </a:r>
            <a:r>
              <a:rPr lang="en-US" sz="1800" dirty="0">
                <a:effectLst/>
                <a:latin typeface="Calibri" panose="020F0502020204030204" pitchFamily="34" charset="0"/>
              </a:rPr>
              <a:t> Shamir: </a:t>
            </a:r>
            <a:r>
              <a:rPr lang="en-US" sz="1800" dirty="0">
                <a:effectLst/>
                <a:latin typeface="Calibri" panose="020F0502020204030204" pitchFamily="34" charset="0"/>
                <a:hlinkClick r:id="rId6"/>
              </a:rPr>
              <a:t>https://www.semperis.com/blog/spn-jacking-an-edge-case-in-writespn-abuse/</a:t>
            </a:r>
            <a:r>
              <a:rPr lang="en-US" sz="1800" dirty="0">
                <a:effectLst/>
                <a:latin typeface="Calibri" panose="020F0502020204030204" pitchFamily="34" charset="0"/>
              </a:rPr>
              <a:t>   </a:t>
            </a:r>
            <a:r>
              <a:rPr lang="en-US" sz="1800" dirty="0" err="1">
                <a:effectLst/>
                <a:latin typeface="Calibri" panose="020F0502020204030204" pitchFamily="34" charset="0"/>
              </a:rPr>
              <a:t>Elad</a:t>
            </a:r>
            <a:r>
              <a:rPr lang="en-US" sz="1800" dirty="0">
                <a:effectLst/>
                <a:latin typeface="Calibri" panose="020F0502020204030204" pitchFamily="34" charset="0"/>
              </a:rPr>
              <a:t> coined these Ghost SPNs, and that’s a great name, but I like Dangling SPNs better as it’s not so serious. </a:t>
            </a:r>
            <a:r>
              <a:rPr lang="en-US" sz="1800" dirty="0">
                <a:effectLst/>
                <a:latin typeface="Calibri" panose="020F0502020204030204" pitchFamily="34" charset="0"/>
                <a:sym typeface="Wingdings" panose="05000000000000000000" pitchFamily="2" charset="2"/>
              </a:rPr>
              <a:t></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52</a:t>
            </a:fld>
            <a:endParaRPr lang="en-US"/>
          </a:p>
        </p:txBody>
      </p:sp>
    </p:spTree>
    <p:extLst>
      <p:ext uri="{BB962C8B-B14F-4D97-AF65-F5344CB8AC3E}">
        <p14:creationId xmlns:p14="http://schemas.microsoft.com/office/powerpoint/2010/main" val="212281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 Most of these blog posts focus on either obtaining a way to add an SPN to an account or create an account with an SPN. But what if we can compromise an account that’s already configured with multiple SPNs or an account with an unused SPN?  SPNs that were always added, but never cleaned up. Could we use one of these Dangling SPNs to escalate privileges in the environment by also abusing DNS?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From the Unconstrained Delegation side this would focus on coercing traffic to an attacker-controlled machine. Similar concepts to this have been demonstrated by Charlie Clark.</a:t>
            </a:r>
          </a:p>
          <a:p>
            <a:pPr marL="0" marR="0">
              <a:spcBef>
                <a:spcPts val="0"/>
              </a:spcBef>
              <a:spcAft>
                <a:spcPts val="0"/>
              </a:spcAft>
            </a:pPr>
            <a:r>
              <a:rPr lang="en-US" sz="1800" dirty="0">
                <a:effectLst/>
                <a:latin typeface="Calibri" panose="020F0502020204030204" pitchFamily="34" charset="0"/>
              </a:rPr>
              <a:t>From the Constrained/Magic Delegation side this would attempt to route traffic to higher value services via DNS poisoning and </a:t>
            </a:r>
            <a:r>
              <a:rPr lang="en-US" sz="1800" dirty="0" err="1">
                <a:effectLst/>
                <a:latin typeface="Calibri" panose="020F0502020204030204" pitchFamily="34" charset="0"/>
              </a:rPr>
              <a:t>ms</a:t>
            </a:r>
            <a:r>
              <a:rPr lang="en-US" sz="1800" dirty="0">
                <a:effectLst/>
                <a:latin typeface="Calibri" panose="020F0502020204030204" pitchFamily="34" charset="0"/>
              </a:rPr>
              <a:t>-DS-</a:t>
            </a:r>
            <a:r>
              <a:rPr lang="en-US" sz="1800" dirty="0" err="1">
                <a:effectLst/>
                <a:latin typeface="Calibri" panose="020F0502020204030204" pitchFamily="34" charset="0"/>
              </a:rPr>
              <a:t>AlternateDNS</a:t>
            </a:r>
            <a:r>
              <a:rPr lang="en-US" sz="1800" dirty="0">
                <a:effectLst/>
                <a:latin typeface="Calibri" panose="020F0502020204030204" pitchFamily="34" charset="0"/>
              </a:rPr>
              <a:t>-Hostnames.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highlight>
                  <a:srgbClr val="FFFF00"/>
                </a:highlight>
                <a:latin typeface="Calibri" panose="020F0502020204030204" pitchFamily="34" charset="0"/>
              </a:rPr>
              <a:t>&lt;Note: Indeed, Jim couldn't actually make this work in practice(yet), but it's a great theory and these SPNs should be cleaned up anyways&gt;  It probably isn’t working because of DNS :P</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2E75B5"/>
                </a:solidFill>
                <a:effectLst/>
                <a:latin typeface="Calibri" panose="020F0502020204030204" pitchFamily="34" charset="0"/>
              </a:rPr>
              <a:t>Bonus:</a:t>
            </a:r>
          </a:p>
          <a:p>
            <a:pPr marL="0" marR="0">
              <a:spcBef>
                <a:spcPts val="0"/>
              </a:spcBef>
              <a:spcAft>
                <a:spcPts val="0"/>
              </a:spcAft>
            </a:pPr>
            <a:r>
              <a:rPr lang="en-US" sz="1800" dirty="0">
                <a:effectLst/>
                <a:latin typeface="Calibri" panose="020F0502020204030204" pitchFamily="34" charset="0"/>
              </a:rPr>
              <a:t>Also, it's possible to abuse "Secure dynamic updates" DNS Operation: </a:t>
            </a:r>
            <a:r>
              <a:rPr lang="en-US" sz="1800" dirty="0">
                <a:effectLst/>
                <a:latin typeface="Calibri" panose="020F0502020204030204" pitchFamily="34" charset="0"/>
                <a:hlinkClick r:id="rId3"/>
              </a:rPr>
              <a:t>https://dirkjanm.io/relaying-kerberos-over-dns-with-krbrelayx-and-mitm6/</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2E75B5"/>
                </a:solidFill>
                <a:effectLst/>
                <a:latin typeface="Calibri" panose="020F0502020204030204" pitchFamily="34" charset="0"/>
              </a:rPr>
              <a:t>References:</a:t>
            </a:r>
          </a:p>
          <a:p>
            <a:pPr rtl="0" fontAlgn="ctr">
              <a:spcBef>
                <a:spcPts val="0"/>
              </a:spcBef>
              <a:spcAft>
                <a:spcPts val="0"/>
              </a:spcAft>
              <a:buFont typeface="Arial" panose="020B0604020202020204" pitchFamily="34" charset="0"/>
              <a:buChar char="•"/>
            </a:pPr>
            <a:r>
              <a:rPr lang="en-US" sz="1800" dirty="0" err="1">
                <a:effectLst/>
                <a:latin typeface="Calibri" panose="020F0502020204030204" pitchFamily="34" charset="0"/>
              </a:rPr>
              <a:t>MachineAccountQuote</a:t>
            </a:r>
            <a:r>
              <a:rPr lang="en-US" sz="1800" dirty="0">
                <a:effectLst/>
                <a:latin typeface="Calibri" panose="020F0502020204030204" pitchFamily="34" charset="0"/>
              </a:rPr>
              <a:t> is Useful Sometimes: </a:t>
            </a:r>
            <a:r>
              <a:rPr lang="en-US" sz="1800" dirty="0">
                <a:effectLst/>
                <a:latin typeface="Calibri" panose="020F0502020204030204" pitchFamily="34" charset="0"/>
                <a:hlinkClick r:id="rId4"/>
              </a:rPr>
              <a:t>https://www.netspi.com/blog/technical/network-penetration-testing/machineaccountquota-is-useful-sometimes/</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DC Print Server + Unconstrained Delegation = </a:t>
            </a:r>
            <a:r>
              <a:rPr lang="en-US" sz="1800" dirty="0" err="1">
                <a:effectLst/>
                <a:latin typeface="Calibri" panose="020F0502020204030204" pitchFamily="34" charset="0"/>
              </a:rPr>
              <a:t>Pwned</a:t>
            </a:r>
            <a:r>
              <a:rPr lang="en-US" sz="1800" dirty="0">
                <a:effectLst/>
                <a:latin typeface="Calibri" panose="020F0502020204030204" pitchFamily="34" charset="0"/>
              </a:rPr>
              <a:t> AD Forest: </a:t>
            </a:r>
            <a:r>
              <a:rPr lang="en-US" sz="1800" dirty="0">
                <a:effectLst/>
                <a:latin typeface="Calibri" panose="020F0502020204030204" pitchFamily="34" charset="0"/>
                <a:hlinkClick r:id="rId5"/>
              </a:rPr>
              <a:t>https://adsecurity.org/?p=4056</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53</a:t>
            </a:fld>
            <a:endParaRPr lang="en-US"/>
          </a:p>
        </p:txBody>
      </p:sp>
    </p:spTree>
    <p:extLst>
      <p:ext uri="{BB962C8B-B14F-4D97-AF65-F5344CB8AC3E}">
        <p14:creationId xmlns:p14="http://schemas.microsoft.com/office/powerpoint/2010/main" val="3059680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now that I’ve brought Something Old and Something New to AD &amp; DNS’s 23</a:t>
            </a:r>
            <a:r>
              <a:rPr lang="en-US" baseline="30000"/>
              <a:t>rd</a:t>
            </a:r>
            <a:r>
              <a:rPr lang="en-US"/>
              <a:t> anniversary celebration, you may be thinking about (or already have) outsourcing your Active Directory DNS functions to a 3</a:t>
            </a:r>
            <a:r>
              <a:rPr lang="en-US" baseline="30000"/>
              <a:t>rd</a:t>
            </a:r>
            <a:r>
              <a:rPr lang="en-US"/>
              <a:t> party service whether that’s BIND or some hosted DNS, DHCP, and IPAM (DDI) solution.  But as critical to AD as DNS is are you sure you want to delegate that Tier 0(control plane) service away from a Tier 0 DC and give full control of DNS (and by proxy AD) to your networking team or a 3</a:t>
            </a:r>
            <a:r>
              <a:rPr lang="en-US" baseline="30000"/>
              <a:t>rd</a:t>
            </a:r>
            <a:r>
              <a:rPr lang="en-US"/>
              <a:t> party SaaS provider?</a:t>
            </a:r>
          </a:p>
          <a:p>
            <a:endParaRPr lang="en-US"/>
          </a:p>
          <a:p>
            <a:r>
              <a:rPr lang="en-US"/>
              <a:t>Instead, let’s have Jake tell us about Something Borrowed.</a:t>
            </a:r>
          </a:p>
        </p:txBody>
      </p:sp>
      <p:sp>
        <p:nvSpPr>
          <p:cNvPr id="4" name="Slide Number Placeholder 3"/>
          <p:cNvSpPr>
            <a:spLocks noGrp="1"/>
          </p:cNvSpPr>
          <p:nvPr>
            <p:ph type="sldNum" sz="quarter" idx="5"/>
          </p:nvPr>
        </p:nvSpPr>
        <p:spPr/>
        <p:txBody>
          <a:bodyPr/>
          <a:lstStyle/>
          <a:p>
            <a:fld id="{E0C033A8-811B-4851-9444-5A33CC856680}" type="slidenum">
              <a:rPr lang="en-US" smtClean="0"/>
              <a:t>54</a:t>
            </a:fld>
            <a:endParaRPr lang="en-US"/>
          </a:p>
        </p:txBody>
      </p:sp>
    </p:spTree>
    <p:extLst>
      <p:ext uri="{BB962C8B-B14F-4D97-AF65-F5344CB8AC3E}">
        <p14:creationId xmlns:p14="http://schemas.microsoft.com/office/powerpoint/2010/main" val="1547594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LLMNR etc.: not exactly DNS, but disable these protocols in your network. They are not required in most modern networks.</a:t>
            </a:r>
          </a:p>
          <a:p>
            <a:endParaRPr lang="en-US" dirty="0"/>
          </a:p>
          <a:p>
            <a:r>
              <a:rPr lang="en-US" dirty="0"/>
              <a:t>Wildcard:</a:t>
            </a:r>
          </a:p>
          <a:p>
            <a:r>
              <a:rPr lang="en-US" dirty="0"/>
              <a:t>Properly configured wildcard record causes all queries for unknown names to fail in DNS.</a:t>
            </a:r>
          </a:p>
          <a:p>
            <a:r>
              <a:rPr lang="en-US" dirty="0"/>
              <a:t>Single- domain forest with previous protocols enabled, use an A record.</a:t>
            </a:r>
          </a:p>
          <a:p>
            <a:r>
              <a:rPr lang="en-US" dirty="0"/>
              <a:t>Forest with multiple domains configured in </a:t>
            </a:r>
            <a:r>
              <a:rPr lang="en-US" dirty="0" err="1"/>
              <a:t>DNSSuffixSearchOrder</a:t>
            </a:r>
            <a:r>
              <a:rPr lang="en-US" dirty="0"/>
              <a:t>, use a TXT record</a:t>
            </a:r>
          </a:p>
          <a:p>
            <a:r>
              <a:rPr lang="en-US" dirty="0"/>
              <a:t>or use of non-fully qualified queries may fail. (But really, just use FQDN for everything)</a:t>
            </a:r>
          </a:p>
          <a:p>
            <a:endParaRPr lang="en-US" dirty="0"/>
          </a:p>
          <a:p>
            <a:r>
              <a:rPr lang="en-US" dirty="0"/>
              <a:t>WPAD: Web Proxy Auto Detection. MAY be necessary in your network, but if it’s not, create your own record.</a:t>
            </a:r>
          </a:p>
          <a:p>
            <a:endParaRPr lang="en-US" dirty="0"/>
          </a:p>
          <a:p>
            <a:r>
              <a:rPr lang="en-US" dirty="0"/>
              <a:t>We’ve shown how dangerous DnsAdmins 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Windows 2000 was EOL over a decade a go.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GQBL: a per-DNS list of hosts which DNS simply will not respond to. By default includes wpad and </a:t>
            </a:r>
            <a:r>
              <a:rPr lang="en-US" dirty="0" err="1"/>
              <a:t>isatap</a:t>
            </a:r>
            <a:r>
              <a:rPr lang="en-US" dirty="0"/>
              <a:t>, both of which are well-known records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55</a:t>
            </a:fld>
            <a:endParaRPr lang="en-US"/>
          </a:p>
        </p:txBody>
      </p:sp>
    </p:spTree>
    <p:extLst>
      <p:ext uri="{BB962C8B-B14F-4D97-AF65-F5344CB8AC3E}">
        <p14:creationId xmlns:p14="http://schemas.microsoft.com/office/powerpoint/2010/main" val="83940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DHCP Dynamic Update service account: </a:t>
            </a:r>
          </a:p>
          <a:p>
            <a:endParaRPr lang="en-US" dirty="0"/>
          </a:p>
          <a:p>
            <a:r>
              <a:rPr lang="en-US" dirty="0"/>
              <a:t>Audit DNS DACLs:</a:t>
            </a:r>
          </a:p>
          <a:p>
            <a:r>
              <a:rPr lang="en-US" dirty="0"/>
              <a:t>domain root</a:t>
            </a:r>
          </a:p>
          <a:p>
            <a:r>
              <a:rPr lang="en-US" dirty="0"/>
              <a:t>domain head object</a:t>
            </a:r>
          </a:p>
          <a:p>
            <a:r>
              <a:rPr lang="en-US" dirty="0"/>
              <a:t>Zones</a:t>
            </a:r>
          </a:p>
          <a:p>
            <a:r>
              <a:rPr lang="en-US" dirty="0"/>
              <a:t>Zone scopes</a:t>
            </a:r>
          </a:p>
          <a:p>
            <a:r>
              <a:rPr lang="en-US" dirty="0" err="1"/>
              <a:t>dnsNodes</a:t>
            </a:r>
            <a:endParaRPr lang="en-US" dirty="0"/>
          </a:p>
          <a:p>
            <a:endParaRPr lang="en-US" dirty="0"/>
          </a:p>
          <a:p>
            <a:r>
              <a:rPr lang="en-US" dirty="0"/>
              <a:t>DNS Zones: DNS console</a:t>
            </a:r>
          </a:p>
          <a:p>
            <a:endParaRPr lang="en-US" dirty="0"/>
          </a:p>
          <a:p>
            <a:r>
              <a:rPr lang="en-US" dirty="0"/>
              <a:t>Zone Scopes: </a:t>
            </a:r>
            <a:r>
              <a:rPr lang="en-US" dirty="0" err="1"/>
              <a:t>Powershell</a:t>
            </a:r>
            <a:r>
              <a:rPr lang="en-US" dirty="0"/>
              <a:t>, ADSI Edit, or IPAM</a:t>
            </a:r>
          </a:p>
          <a:p>
            <a:endParaRPr lang="en-US" dirty="0"/>
          </a:p>
          <a:p>
            <a:r>
              <a:rPr lang="en-US" dirty="0"/>
              <a:t>Policies: </a:t>
            </a:r>
            <a:r>
              <a:rPr lang="en-US" dirty="0" err="1"/>
              <a:t>Powershell</a:t>
            </a:r>
            <a:r>
              <a:rPr lang="en-US" dirty="0"/>
              <a:t>, Registry</a:t>
            </a:r>
          </a:p>
          <a:p>
            <a:endParaRPr lang="en-US" dirty="0"/>
          </a:p>
          <a:p>
            <a:r>
              <a:rPr lang="en-US" dirty="0"/>
              <a:t>Dangling SPNs: If you hate yourself, ADUC, ADSI Edit. Otherwise, </a:t>
            </a:r>
            <a:r>
              <a:rPr lang="en-US" dirty="0" err="1"/>
              <a:t>powershell</a:t>
            </a:r>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56</a:t>
            </a:fld>
            <a:endParaRPr lang="en-US"/>
          </a:p>
        </p:txBody>
      </p:sp>
    </p:spTree>
    <p:extLst>
      <p:ext uri="{BB962C8B-B14F-4D97-AF65-F5344CB8AC3E}">
        <p14:creationId xmlns:p14="http://schemas.microsoft.com/office/powerpoint/2010/main" val="24951809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033A8-811B-4851-9444-5A33CC856680}" type="slidenum">
              <a:rPr lang="en-US" smtClean="0"/>
              <a:t>57</a:t>
            </a:fld>
            <a:endParaRPr lang="en-US"/>
          </a:p>
        </p:txBody>
      </p:sp>
    </p:spTree>
    <p:extLst>
      <p:ext uri="{BB962C8B-B14F-4D97-AF65-F5344CB8AC3E}">
        <p14:creationId xmlns:p14="http://schemas.microsoft.com/office/powerpoint/2010/main" val="788170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58</a:t>
            </a:fld>
            <a:endParaRPr lang="en-US"/>
          </a:p>
        </p:txBody>
      </p:sp>
    </p:spTree>
    <p:extLst>
      <p:ext uri="{BB962C8B-B14F-4D97-AF65-F5344CB8AC3E}">
        <p14:creationId xmlns:p14="http://schemas.microsoft.com/office/powerpoint/2010/main" val="2475726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14</a:t>
            </a:fld>
            <a:endParaRPr lang="en-US"/>
          </a:p>
        </p:txBody>
      </p:sp>
    </p:spTree>
    <p:extLst>
      <p:ext uri="{BB962C8B-B14F-4D97-AF65-F5344CB8AC3E}">
        <p14:creationId xmlns:p14="http://schemas.microsoft.com/office/powerpoint/2010/main" val="3121917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Dangling SPNs</a:t>
            </a:r>
          </a:p>
          <a:p>
            <a:endParaRPr lang="en-US"/>
          </a:p>
          <a:p>
            <a:r>
              <a:rPr lang="en-US" err="1"/>
              <a:t>DnsAdmins</a:t>
            </a:r>
            <a:r>
              <a:rPr lang="en-US"/>
              <a:t> Membership: Check to make sure </a:t>
            </a:r>
            <a:r>
              <a:rPr lang="en-US" err="1"/>
              <a:t>DnsAdmins</a:t>
            </a:r>
            <a:r>
              <a:rPr lang="en-US"/>
              <a:t> is blank. If it's not blank, make sure the members are in other groups which get </a:t>
            </a:r>
            <a:r>
              <a:rPr lang="en-US" err="1"/>
              <a:t>SDProp+AdminSDHolder</a:t>
            </a:r>
            <a:r>
              <a:rPr lang="en-US"/>
              <a:t> protections.</a:t>
            </a:r>
          </a:p>
          <a:p>
            <a:endParaRPr lang="en-US"/>
          </a:p>
          <a:p>
            <a:r>
              <a:rPr lang="en-US"/>
              <a:t>Wildcard &amp; WPAD Records:</a:t>
            </a:r>
          </a:p>
          <a:p>
            <a:r>
              <a:rPr lang="en-US"/>
              <a:t>Check if records exists:</a:t>
            </a:r>
          </a:p>
          <a:p>
            <a:pPr marL="171450" indent="-171450">
              <a:buFont typeface="Arial" panose="020B0604020202020204" pitchFamily="34" charset="0"/>
              <a:buChar char="•"/>
            </a:pPr>
            <a:r>
              <a:rPr lang="en-US"/>
              <a:t>If YES, check type</a:t>
            </a:r>
          </a:p>
          <a:p>
            <a:pPr marL="628650" lvl="1" indent="-171450">
              <a:buFont typeface="Arial" panose="020B0604020202020204" pitchFamily="34" charset="0"/>
              <a:buChar char="•"/>
            </a:pPr>
            <a:r>
              <a:rPr lang="en-US"/>
              <a:t>TXT = Good</a:t>
            </a:r>
          </a:p>
          <a:p>
            <a:pPr marL="628650" lvl="1" indent="-171450">
              <a:buFont typeface="Arial" panose="020B0604020202020204" pitchFamily="34" charset="0"/>
              <a:buChar char="•"/>
            </a:pPr>
            <a:r>
              <a:rPr lang="en-US"/>
              <a:t>A = Suspicious, user should investigate</a:t>
            </a:r>
          </a:p>
          <a:p>
            <a:pPr marL="628650" lvl="1" indent="-171450">
              <a:buFont typeface="Arial" panose="020B0604020202020204" pitchFamily="34" charset="0"/>
              <a:buChar char="•"/>
            </a:pPr>
            <a:r>
              <a:rPr lang="en-US"/>
              <a:t>NS = BAD, offer to delete and recreate as TXT</a:t>
            </a:r>
          </a:p>
          <a:p>
            <a:pPr marL="628650" lvl="1" indent="-171450">
              <a:buFont typeface="Arial" panose="020B0604020202020204" pitchFamily="34" charset="0"/>
              <a:buChar char="•"/>
            </a:pPr>
            <a:r>
              <a:rPr lang="en-US"/>
              <a:t>Other = Probably Invalid</a:t>
            </a:r>
          </a:p>
          <a:p>
            <a:pPr marL="171450" lvl="0" indent="-171450">
              <a:buFont typeface="Arial" panose="020B0604020202020204" pitchFamily="34" charset="0"/>
              <a:buChar char="•"/>
            </a:pPr>
            <a:r>
              <a:rPr lang="en-US"/>
              <a:t>If NO: Offer to create as TXT </a:t>
            </a:r>
          </a:p>
          <a:p>
            <a:pPr marL="171450" lvl="0" indent="-171450">
              <a:buFont typeface="Arial" panose="020B0604020202020204" pitchFamily="34" charset="0"/>
              <a:buChar char="•"/>
            </a:pPr>
            <a:endParaRPr lang="en-US"/>
          </a:p>
          <a:p>
            <a:pPr marL="0" lvl="0" indent="0">
              <a:buFont typeface="Arial" panose="020B0604020202020204" pitchFamily="34" charset="0"/>
              <a:buNone/>
            </a:pPr>
            <a:r>
              <a:rPr lang="en-US"/>
              <a:t>Global Query Block List (GQBL): ensure it’s enabled and contains the default entries.</a:t>
            </a:r>
          </a:p>
          <a:p>
            <a:pPr marL="0" lvl="0" indent="0">
              <a:buFont typeface="Arial" panose="020B0604020202020204" pitchFamily="34" charset="0"/>
              <a:buNone/>
            </a:pPr>
            <a:endParaRPr lang="en-US"/>
          </a:p>
          <a:p>
            <a:pPr marL="0" lvl="0" indent="0">
              <a:buFont typeface="Arial" panose="020B0604020202020204" pitchFamily="34" charset="0"/>
              <a:buNone/>
            </a:pPr>
            <a:r>
              <a:rPr lang="en-US"/>
              <a:t>DHCP Dynamic Update service account: Ensure this is configured.</a:t>
            </a:r>
          </a:p>
          <a:p>
            <a:pPr marL="0" lvl="0" indent="0">
              <a:buFont typeface="Arial" panose="020B0604020202020204" pitchFamily="34" charset="0"/>
              <a:buNone/>
            </a:pPr>
            <a:endParaRPr lang="en-US"/>
          </a:p>
          <a:p>
            <a:pPr marL="0" lvl="0" indent="0">
              <a:buFont typeface="Arial" panose="020B0604020202020204" pitchFamily="34" charset="0"/>
              <a:buNone/>
            </a:pPr>
            <a:r>
              <a:rPr lang="en-US"/>
              <a:t>Weird DACLs: DNS attack tools create ACLs with signatures. Will check for these!</a:t>
            </a:r>
          </a:p>
          <a:p>
            <a:pPr marL="0" lvl="0" indent="0">
              <a:buFont typeface="Arial" panose="020B0604020202020204" pitchFamily="34" charset="0"/>
              <a:buNone/>
            </a:pPr>
            <a:endParaRPr lang="en-US"/>
          </a:p>
          <a:p>
            <a:pPr marL="0" lvl="0" indent="0">
              <a:buFont typeface="Arial" panose="020B0604020202020204" pitchFamily="34" charset="0"/>
              <a:buNone/>
            </a:pPr>
            <a:r>
              <a:rPr lang="en-US" err="1"/>
              <a:t>Tombstoned</a:t>
            </a:r>
            <a:r>
              <a:rPr lang="en-US"/>
              <a:t> DNS Records: List and offer to delete.</a:t>
            </a:r>
          </a:p>
          <a:p>
            <a:pPr marL="0" lvl="0" indent="0">
              <a:buFont typeface="Arial" panose="020B0604020202020204" pitchFamily="34" charset="0"/>
              <a:buNone/>
            </a:pPr>
            <a:endParaRPr lang="en-US"/>
          </a:p>
          <a:p>
            <a:pPr marL="0" lvl="0" indent="0">
              <a:buFont typeface="Arial" panose="020B0604020202020204" pitchFamily="34" charset="0"/>
              <a:buNone/>
            </a:pPr>
            <a:r>
              <a:rPr lang="en-US"/>
              <a:t>Zone &amp; Zone Scope Auditing: List these. Highlight the Zone Scopes.</a:t>
            </a:r>
          </a:p>
          <a:p>
            <a:pPr marL="0" lvl="0" indent="0">
              <a:buFont typeface="Arial" panose="020B0604020202020204" pitchFamily="34" charset="0"/>
              <a:buNone/>
            </a:pPr>
            <a:endParaRPr lang="en-US"/>
          </a:p>
          <a:p>
            <a:pPr marL="0" lvl="0" indent="0">
              <a:buFont typeface="Arial" panose="020B0604020202020204" pitchFamily="34" charset="0"/>
              <a:buNone/>
            </a:pPr>
            <a:r>
              <a:rPr lang="en-US"/>
              <a:t>Conditional Forwarder Auditing: List these.</a:t>
            </a:r>
          </a:p>
          <a:p>
            <a:pPr marL="0" lvl="0" indent="0">
              <a:buFont typeface="Arial" panose="020B0604020202020204" pitchFamily="34" charset="0"/>
              <a:buNone/>
            </a:pPr>
            <a:endParaRPr lang="en-US"/>
          </a:p>
          <a:p>
            <a:pPr marL="0" lvl="0" indent="0">
              <a:buFont typeface="Arial" panose="020B0604020202020204" pitchFamily="34" charset="0"/>
              <a:buNone/>
            </a:pPr>
            <a:r>
              <a:rPr lang="en-US"/>
              <a:t>Forwarder Configuration: Root hints are slower and iterative</a:t>
            </a:r>
          </a:p>
          <a:p>
            <a:pPr marL="0" lvl="0" indent="0">
              <a:buFont typeface="Arial" panose="020B0604020202020204" pitchFamily="34" charset="0"/>
              <a:buNone/>
            </a:pPr>
            <a:r>
              <a:rPr lang="en-US"/>
              <a:t>Check if Forwarders exist:</a:t>
            </a:r>
          </a:p>
          <a:p>
            <a:pPr marL="171450" lvl="0" indent="-171450">
              <a:buFont typeface="Arial" panose="020B0604020202020204" pitchFamily="34" charset="0"/>
              <a:buChar char="•"/>
            </a:pPr>
            <a:r>
              <a:rPr lang="en-US"/>
              <a:t>NO: Suggest secure forwarders or ISP-provided forwarders</a:t>
            </a:r>
          </a:p>
          <a:p>
            <a:pPr marL="171450" lvl="0" indent="-171450">
              <a:buFont typeface="Arial" panose="020B0604020202020204" pitchFamily="34" charset="0"/>
              <a:buChar char="•"/>
            </a:pPr>
            <a:r>
              <a:rPr lang="en-US"/>
              <a:t>YES: List all w/FQDN</a:t>
            </a:r>
          </a:p>
          <a:p>
            <a:pPr marL="171450" lvl="0" indent="-171450">
              <a:buFont typeface="Arial" panose="020B0604020202020204" pitchFamily="34" charset="0"/>
              <a:buChar char="•"/>
            </a:pPr>
            <a:endParaRPr lang="en-US"/>
          </a:p>
          <a:p>
            <a:pPr marL="0" lvl="0" indent="0">
              <a:buFont typeface="Arial" panose="020B0604020202020204" pitchFamily="34" charset="0"/>
              <a:buNone/>
            </a:pPr>
            <a:r>
              <a:rPr lang="en-US"/>
              <a:t>Socket Pool Configuration: Set to 2500 by default, max is 10000. Offer to set to max.</a:t>
            </a:r>
          </a:p>
        </p:txBody>
      </p:sp>
      <p:sp>
        <p:nvSpPr>
          <p:cNvPr id="4" name="Slide Number Placeholder 3"/>
          <p:cNvSpPr>
            <a:spLocks noGrp="1"/>
          </p:cNvSpPr>
          <p:nvPr>
            <p:ph type="sldNum" sz="quarter" idx="5"/>
          </p:nvPr>
        </p:nvSpPr>
        <p:spPr/>
        <p:txBody>
          <a:bodyPr/>
          <a:lstStyle/>
          <a:p>
            <a:fld id="{E0C033A8-811B-4851-9444-5A33CC856680}" type="slidenum">
              <a:rPr lang="en-US" smtClean="0"/>
              <a:t>59</a:t>
            </a:fld>
            <a:endParaRPr lang="en-US"/>
          </a:p>
        </p:txBody>
      </p:sp>
    </p:spTree>
    <p:extLst>
      <p:ext uri="{BB962C8B-B14F-4D97-AF65-F5344CB8AC3E}">
        <p14:creationId xmlns:p14="http://schemas.microsoft.com/office/powerpoint/2010/main" val="4727789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Dangling SPNs</a:t>
            </a:r>
          </a:p>
          <a:p>
            <a:endParaRPr lang="en-US"/>
          </a:p>
          <a:p>
            <a:r>
              <a:rPr lang="en-US" err="1"/>
              <a:t>DnsAdmins</a:t>
            </a:r>
            <a:r>
              <a:rPr lang="en-US"/>
              <a:t> Membership: Check to make sure </a:t>
            </a:r>
            <a:r>
              <a:rPr lang="en-US" err="1"/>
              <a:t>DnsAdmins</a:t>
            </a:r>
            <a:r>
              <a:rPr lang="en-US"/>
              <a:t> is blank. If it's not blank, make sure the members are in other groups which get </a:t>
            </a:r>
            <a:r>
              <a:rPr lang="en-US" err="1"/>
              <a:t>SDProp+AdminSDHolder</a:t>
            </a:r>
            <a:r>
              <a:rPr lang="en-US"/>
              <a:t> protections.</a:t>
            </a:r>
          </a:p>
          <a:p>
            <a:endParaRPr lang="en-US"/>
          </a:p>
          <a:p>
            <a:r>
              <a:rPr lang="en-US"/>
              <a:t>Wildcard &amp; WPAD Records:</a:t>
            </a:r>
          </a:p>
          <a:p>
            <a:r>
              <a:rPr lang="en-US"/>
              <a:t>Check if records exists:</a:t>
            </a:r>
          </a:p>
          <a:p>
            <a:pPr marL="171450" indent="-171450">
              <a:buFont typeface="Arial" panose="020B0604020202020204" pitchFamily="34" charset="0"/>
              <a:buChar char="•"/>
            </a:pPr>
            <a:r>
              <a:rPr lang="en-US"/>
              <a:t>If YES, check type</a:t>
            </a:r>
          </a:p>
          <a:p>
            <a:pPr marL="628650" lvl="1" indent="-171450">
              <a:buFont typeface="Arial" panose="020B0604020202020204" pitchFamily="34" charset="0"/>
              <a:buChar char="•"/>
            </a:pPr>
            <a:r>
              <a:rPr lang="en-US"/>
              <a:t>TXT = Good</a:t>
            </a:r>
          </a:p>
          <a:p>
            <a:pPr marL="628650" lvl="1" indent="-171450">
              <a:buFont typeface="Arial" panose="020B0604020202020204" pitchFamily="34" charset="0"/>
              <a:buChar char="•"/>
            </a:pPr>
            <a:r>
              <a:rPr lang="en-US"/>
              <a:t>A = Suspicious, user should investigate</a:t>
            </a:r>
          </a:p>
          <a:p>
            <a:pPr marL="628650" lvl="1" indent="-171450">
              <a:buFont typeface="Arial" panose="020B0604020202020204" pitchFamily="34" charset="0"/>
              <a:buChar char="•"/>
            </a:pPr>
            <a:r>
              <a:rPr lang="en-US"/>
              <a:t>NS = BAD, offer to delete and recreate as TXT</a:t>
            </a:r>
          </a:p>
          <a:p>
            <a:pPr marL="628650" lvl="1" indent="-171450">
              <a:buFont typeface="Arial" panose="020B0604020202020204" pitchFamily="34" charset="0"/>
              <a:buChar char="•"/>
            </a:pPr>
            <a:r>
              <a:rPr lang="en-US"/>
              <a:t>Other = Probably Invalid</a:t>
            </a:r>
          </a:p>
          <a:p>
            <a:pPr marL="171450" lvl="0" indent="-171450">
              <a:buFont typeface="Arial" panose="020B0604020202020204" pitchFamily="34" charset="0"/>
              <a:buChar char="•"/>
            </a:pPr>
            <a:r>
              <a:rPr lang="en-US"/>
              <a:t>If NO: Offer to create as TXT </a:t>
            </a:r>
          </a:p>
          <a:p>
            <a:pPr marL="171450" lvl="0" indent="-171450">
              <a:buFont typeface="Arial" panose="020B0604020202020204" pitchFamily="34" charset="0"/>
              <a:buChar char="•"/>
            </a:pPr>
            <a:endParaRPr lang="en-US"/>
          </a:p>
          <a:p>
            <a:pPr marL="0" lvl="0" indent="0">
              <a:buFont typeface="Arial" panose="020B0604020202020204" pitchFamily="34" charset="0"/>
              <a:buNone/>
            </a:pPr>
            <a:r>
              <a:rPr lang="en-US"/>
              <a:t>Global Query Block List (GQBL): ensure it’s enabled and contains the default entries.</a:t>
            </a:r>
          </a:p>
          <a:p>
            <a:pPr marL="0" lvl="0" indent="0">
              <a:buFont typeface="Arial" panose="020B0604020202020204" pitchFamily="34" charset="0"/>
              <a:buNone/>
            </a:pPr>
            <a:endParaRPr lang="en-US"/>
          </a:p>
          <a:p>
            <a:pPr marL="0" lvl="0" indent="0">
              <a:buFont typeface="Arial" panose="020B0604020202020204" pitchFamily="34" charset="0"/>
              <a:buNone/>
            </a:pPr>
            <a:r>
              <a:rPr lang="en-US"/>
              <a:t>DHCP Dynamic Update service account: Ensure this is configured.</a:t>
            </a:r>
          </a:p>
          <a:p>
            <a:pPr marL="0" lvl="0" indent="0">
              <a:buFont typeface="Arial" panose="020B0604020202020204" pitchFamily="34" charset="0"/>
              <a:buNone/>
            </a:pPr>
            <a:endParaRPr lang="en-US"/>
          </a:p>
          <a:p>
            <a:pPr marL="0" lvl="0" indent="0">
              <a:buFont typeface="Arial" panose="020B0604020202020204" pitchFamily="34" charset="0"/>
              <a:buNone/>
            </a:pPr>
            <a:r>
              <a:rPr lang="en-US"/>
              <a:t>Weird DACLs: DNS attack tools create ACLs with signatures. Will check for these!</a:t>
            </a:r>
          </a:p>
          <a:p>
            <a:pPr marL="0" lvl="0" indent="0">
              <a:buFont typeface="Arial" panose="020B0604020202020204" pitchFamily="34" charset="0"/>
              <a:buNone/>
            </a:pPr>
            <a:endParaRPr lang="en-US"/>
          </a:p>
          <a:p>
            <a:pPr marL="0" lvl="0" indent="0">
              <a:buFont typeface="Arial" panose="020B0604020202020204" pitchFamily="34" charset="0"/>
              <a:buNone/>
            </a:pPr>
            <a:r>
              <a:rPr lang="en-US" err="1"/>
              <a:t>Tombstoned</a:t>
            </a:r>
            <a:r>
              <a:rPr lang="en-US"/>
              <a:t> DNS Records: List and offer to delete.</a:t>
            </a:r>
          </a:p>
          <a:p>
            <a:pPr marL="0" lvl="0" indent="0">
              <a:buFont typeface="Arial" panose="020B0604020202020204" pitchFamily="34" charset="0"/>
              <a:buNone/>
            </a:pPr>
            <a:endParaRPr lang="en-US"/>
          </a:p>
          <a:p>
            <a:pPr marL="0" lvl="0" indent="0">
              <a:buFont typeface="Arial" panose="020B0604020202020204" pitchFamily="34" charset="0"/>
              <a:buNone/>
            </a:pPr>
            <a:r>
              <a:rPr lang="en-US"/>
              <a:t>Zone &amp; Zone Scope Auditing: List these. Highlight the Zone Scopes.</a:t>
            </a:r>
          </a:p>
          <a:p>
            <a:pPr marL="0" lvl="0" indent="0">
              <a:buFont typeface="Arial" panose="020B0604020202020204" pitchFamily="34" charset="0"/>
              <a:buNone/>
            </a:pPr>
            <a:endParaRPr lang="en-US"/>
          </a:p>
          <a:p>
            <a:pPr marL="0" lvl="0" indent="0">
              <a:buFont typeface="Arial" panose="020B0604020202020204" pitchFamily="34" charset="0"/>
              <a:buNone/>
            </a:pPr>
            <a:r>
              <a:rPr lang="en-US"/>
              <a:t>Conditional Forwarder Auditing: List these.</a:t>
            </a:r>
          </a:p>
          <a:p>
            <a:pPr marL="0" lvl="0" indent="0">
              <a:buFont typeface="Arial" panose="020B0604020202020204" pitchFamily="34" charset="0"/>
              <a:buNone/>
            </a:pPr>
            <a:endParaRPr lang="en-US"/>
          </a:p>
          <a:p>
            <a:pPr marL="0" lvl="0" indent="0">
              <a:buFont typeface="Arial" panose="020B0604020202020204" pitchFamily="34" charset="0"/>
              <a:buNone/>
            </a:pPr>
            <a:r>
              <a:rPr lang="en-US"/>
              <a:t>Forwarder Configuration: Root hints are slower and iterative</a:t>
            </a:r>
          </a:p>
          <a:p>
            <a:pPr marL="0" lvl="0" indent="0">
              <a:buFont typeface="Arial" panose="020B0604020202020204" pitchFamily="34" charset="0"/>
              <a:buNone/>
            </a:pPr>
            <a:r>
              <a:rPr lang="en-US"/>
              <a:t>Check if Forwarders exist:</a:t>
            </a:r>
          </a:p>
          <a:p>
            <a:pPr marL="171450" lvl="0" indent="-171450">
              <a:buFont typeface="Arial" panose="020B0604020202020204" pitchFamily="34" charset="0"/>
              <a:buChar char="•"/>
            </a:pPr>
            <a:r>
              <a:rPr lang="en-US"/>
              <a:t>NO: Suggest secure forwarders or ISP-provided forwarders</a:t>
            </a:r>
          </a:p>
          <a:p>
            <a:pPr marL="171450" lvl="0" indent="-171450">
              <a:buFont typeface="Arial" panose="020B0604020202020204" pitchFamily="34" charset="0"/>
              <a:buChar char="•"/>
            </a:pPr>
            <a:r>
              <a:rPr lang="en-US"/>
              <a:t>YES: List all w/FQDN</a:t>
            </a:r>
          </a:p>
          <a:p>
            <a:pPr marL="171450" lvl="0" indent="-171450">
              <a:buFont typeface="Arial" panose="020B0604020202020204" pitchFamily="34" charset="0"/>
              <a:buChar char="•"/>
            </a:pPr>
            <a:endParaRPr lang="en-US"/>
          </a:p>
          <a:p>
            <a:pPr marL="0" lvl="0" indent="0">
              <a:buFont typeface="Arial" panose="020B0604020202020204" pitchFamily="34" charset="0"/>
              <a:buNone/>
            </a:pPr>
            <a:r>
              <a:rPr lang="en-US"/>
              <a:t>Socket Pool Configuration: Set to 2500 by default, max is 10000. Offer to set to max.</a:t>
            </a:r>
          </a:p>
        </p:txBody>
      </p:sp>
      <p:sp>
        <p:nvSpPr>
          <p:cNvPr id="4" name="Slide Number Placeholder 3"/>
          <p:cNvSpPr>
            <a:spLocks noGrp="1"/>
          </p:cNvSpPr>
          <p:nvPr>
            <p:ph type="sldNum" sz="quarter" idx="5"/>
          </p:nvPr>
        </p:nvSpPr>
        <p:spPr/>
        <p:txBody>
          <a:bodyPr/>
          <a:lstStyle/>
          <a:p>
            <a:fld id="{E0C033A8-811B-4851-9444-5A33CC856680}" type="slidenum">
              <a:rPr lang="en-US" smtClean="0"/>
              <a:t>60</a:t>
            </a:fld>
            <a:endParaRPr lang="en-US"/>
          </a:p>
        </p:txBody>
      </p:sp>
    </p:spTree>
    <p:extLst>
      <p:ext uri="{BB962C8B-B14F-4D97-AF65-F5344CB8AC3E}">
        <p14:creationId xmlns:p14="http://schemas.microsoft.com/office/powerpoint/2010/main" val="3280909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033A8-811B-4851-9444-5A33CC856680}" type="slidenum">
              <a:rPr lang="en-US" smtClean="0"/>
              <a:t>61</a:t>
            </a:fld>
            <a:endParaRPr lang="en-US"/>
          </a:p>
        </p:txBody>
      </p:sp>
    </p:spTree>
    <p:extLst>
      <p:ext uri="{BB962C8B-B14F-4D97-AF65-F5344CB8AC3E}">
        <p14:creationId xmlns:p14="http://schemas.microsoft.com/office/powerpoint/2010/main" val="1433424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the researchers we learned from.</a:t>
            </a:r>
          </a:p>
          <a:p>
            <a:endParaRPr lang="en-US" dirty="0"/>
          </a:p>
          <a:p>
            <a:r>
              <a:rPr lang="en-US" dirty="0"/>
              <a:t>Wild West Hackin’ Fest for having us.</a:t>
            </a:r>
          </a:p>
          <a:p>
            <a:endParaRPr lang="en-US" dirty="0"/>
          </a:p>
          <a:p>
            <a:r>
              <a:rPr lang="en-US" dirty="0"/>
              <a:t>Trimarc for sponsoring and employing us.</a:t>
            </a:r>
          </a:p>
          <a:p>
            <a:endParaRPr lang="en-US" dirty="0"/>
          </a:p>
          <a:p>
            <a:r>
              <a:rPr lang="en-US" dirty="0"/>
              <a:t>And you for attending?</a:t>
            </a:r>
          </a:p>
        </p:txBody>
      </p:sp>
      <p:sp>
        <p:nvSpPr>
          <p:cNvPr id="4" name="Slide Number Placeholder 3"/>
          <p:cNvSpPr>
            <a:spLocks noGrp="1"/>
          </p:cNvSpPr>
          <p:nvPr>
            <p:ph type="sldNum" sz="quarter" idx="5"/>
          </p:nvPr>
        </p:nvSpPr>
        <p:spPr/>
        <p:txBody>
          <a:bodyPr/>
          <a:lstStyle/>
          <a:p>
            <a:fld id="{E0C033A8-811B-4851-9444-5A33CC856680}" type="slidenum">
              <a:rPr lang="en-US" smtClean="0"/>
              <a:t>62</a:t>
            </a:fld>
            <a:endParaRPr lang="en-US"/>
          </a:p>
        </p:txBody>
      </p:sp>
    </p:spTree>
    <p:extLst>
      <p:ext uri="{BB962C8B-B14F-4D97-AF65-F5344CB8AC3E}">
        <p14:creationId xmlns:p14="http://schemas.microsoft.com/office/powerpoint/2010/main" val="31029241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DNS</a:t>
            </a:r>
          </a:p>
          <a:p>
            <a:r>
              <a:rPr lang="en-US" dirty="0"/>
              <a:t>There’s no way it’s DNS</a:t>
            </a:r>
          </a:p>
          <a:p>
            <a:r>
              <a:rPr lang="en-US" dirty="0"/>
              <a:t>It was DNS.</a:t>
            </a:r>
          </a:p>
        </p:txBody>
      </p:sp>
      <p:sp>
        <p:nvSpPr>
          <p:cNvPr id="4" name="Slide Number Placeholder 3"/>
          <p:cNvSpPr>
            <a:spLocks noGrp="1"/>
          </p:cNvSpPr>
          <p:nvPr>
            <p:ph type="sldNum" sz="quarter" idx="5"/>
          </p:nvPr>
        </p:nvSpPr>
        <p:spPr/>
        <p:txBody>
          <a:bodyPr/>
          <a:lstStyle/>
          <a:p>
            <a:fld id="{E0C033A8-811B-4851-9444-5A33CC856680}" type="slidenum">
              <a:rPr lang="en-US" smtClean="0"/>
              <a:t>63</a:t>
            </a:fld>
            <a:endParaRPr lang="en-US"/>
          </a:p>
        </p:txBody>
      </p:sp>
    </p:spTree>
    <p:extLst>
      <p:ext uri="{BB962C8B-B14F-4D97-AF65-F5344CB8AC3E}">
        <p14:creationId xmlns:p14="http://schemas.microsoft.com/office/powerpoint/2010/main" val="19677165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https://adsecurity.org/?p=4056 </a:t>
            </a:r>
          </a:p>
          <a:p>
            <a:r>
              <a:rPr lang="en-US" dirty="0"/>
              <a:t>https://adsecurity.org/?p=4064 </a:t>
            </a:r>
          </a:p>
          <a:p>
            <a:r>
              <a:rPr lang="en-US" dirty="0"/>
              <a:t>https://blog.0patch.com/2021/11/micropatch-for-remote-code-execution-by.html </a:t>
            </a:r>
          </a:p>
          <a:p>
            <a:r>
              <a:rPr lang="en-US" dirty="0"/>
              <a:t>https://dirkjanm.io/abusing-forgotten-permissions-on-precreated-computer-objects-in-active-directory/  </a:t>
            </a:r>
          </a:p>
          <a:p>
            <a:r>
              <a:rPr lang="en-US" dirty="0"/>
              <a:t>https://dirkjanm.io/krbrelayx-unconstrained-delegation-abuse-toolkit/ </a:t>
            </a:r>
          </a:p>
          <a:p>
            <a:r>
              <a:rPr lang="en-US" dirty="0"/>
              <a:t>https://dirkjanm.io/relaying-kerberos-over-dns-with-krbrelayx-and-mitm6/ </a:t>
            </a:r>
          </a:p>
          <a:p>
            <a:r>
              <a:rPr lang="en-US" dirty="0"/>
              <a:t>https://exploit.ph/user-constrained-delegation.html </a:t>
            </a:r>
          </a:p>
          <a:p>
            <a:r>
              <a:rPr lang="en-US" dirty="0"/>
              <a:t>https://github.com/blackc03r/OSCP-Cheatsheets/blob/master/offensive-security-experiments/active-directory-kerberos-abuse/from-dnsadmins-to-system-to-domain-compromise.md </a:t>
            </a:r>
          </a:p>
          <a:p>
            <a:r>
              <a:rPr lang="en-US" dirty="0"/>
              <a:t>https://github.com/dirkjanm/krbrelayx/  </a:t>
            </a:r>
          </a:p>
          <a:p>
            <a:r>
              <a:rPr lang="en-US" dirty="0"/>
              <a:t>https://github.com/Kevin-Robertson/Powermad</a:t>
            </a:r>
          </a:p>
          <a:p>
            <a:r>
              <a:rPr lang="en-US" dirty="0"/>
              <a:t>https://learn.microsoft.com/en-US/troubleshoot/windows-server/networking/record-cannot-deleted-access-denied </a:t>
            </a:r>
          </a:p>
          <a:p>
            <a:r>
              <a:rPr lang="en-US" dirty="0"/>
              <a:t>https://learn.microsoft.com/en-us/windows/win32/adschema/r-dns-host-name-attributes </a:t>
            </a:r>
          </a:p>
          <a:p>
            <a:r>
              <a:rPr lang="en-US" dirty="0"/>
              <a:t>https://learn.microsoft.com/en-us/windows/win32/adschema/r-domain-other-parameters </a:t>
            </a:r>
          </a:p>
          <a:p>
            <a:r>
              <a:rPr lang="en-US" dirty="0"/>
              <a:t>https://medium.com/@esnesenon/feature-not-bug-dnsadmin-to-dc-compromise-in-one-line-a0f779b8dc83 </a:t>
            </a:r>
          </a:p>
          <a:p>
            <a:r>
              <a:rPr lang="en-US" dirty="0"/>
              <a:t>https://medium.com/techzap/dns-admin-privesc-in-active-directory-ad-windows-ecc7ed5a21a2 </a:t>
            </a:r>
          </a:p>
          <a:p>
            <a:r>
              <a:rPr lang="en-US" dirty="0"/>
              <a:t>https://msrc.microsoft.com/update-guide/vulnerability/CVE-2021-40469 </a:t>
            </a:r>
          </a:p>
          <a:p>
            <a:r>
              <a:rPr lang="en-US" dirty="0"/>
              <a:t>https://phackt.com/dnsadmins-group-exploitation-write-permissions </a:t>
            </a:r>
          </a:p>
          <a:p>
            <a:r>
              <a:rPr lang="en-US" dirty="0"/>
              <a:t>https://phackt.com/dnsadmins-group-mitigation </a:t>
            </a:r>
          </a:p>
          <a:p>
            <a:r>
              <a:rPr lang="en-US" dirty="0"/>
              <a:t>https://www.labofapenetrationtester.com/2017/05/abusing-dnsadmins-privilege-for-escalation-in-active-directory.html </a:t>
            </a:r>
          </a:p>
          <a:p>
            <a:r>
              <a:rPr lang="en-US" dirty="0"/>
              <a:t>https://www.netspi.com/blog/technical/network-penetration-testing/adidns-revisited/</a:t>
            </a:r>
          </a:p>
          <a:p>
            <a:r>
              <a:rPr lang="en-US" dirty="0"/>
              <a:t>https://www.netspi.com/blog/technical/network-penetration-testing/exploiting-adidns/</a:t>
            </a:r>
          </a:p>
          <a:p>
            <a:r>
              <a:rPr lang="en-US" dirty="0"/>
              <a:t>https://www.netspi.com/blog/technical/network-penetration-testing/machineaccountquota-is-useful-sometimes/</a:t>
            </a:r>
          </a:p>
          <a:p>
            <a:r>
              <a:rPr lang="en-US" dirty="0"/>
              <a:t>https://www.netspi.com/blog/technical/network-penetration-testing/machineaccountquota-is-useful-sometimes/ </a:t>
            </a:r>
          </a:p>
          <a:p>
            <a:r>
              <a:rPr lang="en-US" dirty="0"/>
              <a:t>https://www.semperis.com/blog/dnsadmins-revisited/ </a:t>
            </a:r>
          </a:p>
          <a:p>
            <a:r>
              <a:rPr lang="en-US" dirty="0"/>
              <a:t>https://www.semperis.com/blog/spn-jacking-an-edge-case-in-writespn-abuse/ </a:t>
            </a:r>
          </a:p>
          <a:p>
            <a:r>
              <a:rPr lang="en-US" dirty="0"/>
              <a:t>https://www.trustwave.com/en-us/resources/blogs/spiderlabs-blog/introducing-responder-10/</a:t>
            </a:r>
          </a:p>
          <a:p>
            <a:r>
              <a:rPr lang="en-US" dirty="0"/>
              <a:t>https://shenaniganslabs.io/2020/04/14/Internal-DNS-C2.html</a:t>
            </a:r>
          </a:p>
          <a:p>
            <a:r>
              <a:rPr lang="en-US" dirty="0"/>
              <a:t>https://techcommunity.microsoft.com/t5/core-infrastructure-and-security/am-i-seeing-double-the-case-of-quot-multiple-copies-of-the-same/ba-p/255499</a:t>
            </a:r>
          </a:p>
          <a:p>
            <a:r>
              <a:rPr lang="en-US" dirty="0"/>
              <a:t>https://thefrozengeek.blogspot.com/2018/02/configuring-and-managing-globalnames.html</a:t>
            </a:r>
          </a:p>
          <a:p>
            <a:endParaRPr lang="en-US" dirty="0"/>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64</a:t>
            </a:fld>
            <a:endParaRPr lang="en-US"/>
          </a:p>
        </p:txBody>
      </p:sp>
    </p:spTree>
    <p:extLst>
      <p:ext uri="{BB962C8B-B14F-4D97-AF65-F5344CB8AC3E}">
        <p14:creationId xmlns:p14="http://schemas.microsoft.com/office/powerpoint/2010/main" val="3912036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15</a:t>
            </a:fld>
            <a:endParaRPr lang="en-US"/>
          </a:p>
        </p:txBody>
      </p:sp>
    </p:spTree>
    <p:extLst>
      <p:ext uri="{BB962C8B-B14F-4D97-AF65-F5344CB8AC3E}">
        <p14:creationId xmlns:p14="http://schemas.microsoft.com/office/powerpoint/2010/main" val="910506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16</a:t>
            </a:fld>
            <a:endParaRPr lang="en-US"/>
          </a:p>
        </p:txBody>
      </p:sp>
    </p:spTree>
    <p:extLst>
      <p:ext uri="{BB962C8B-B14F-4D97-AF65-F5344CB8AC3E}">
        <p14:creationId xmlns:p14="http://schemas.microsoft.com/office/powerpoint/2010/main" val="1350855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17</a:t>
            </a:fld>
            <a:endParaRPr lang="en-US"/>
          </a:p>
        </p:txBody>
      </p:sp>
    </p:spTree>
    <p:extLst>
      <p:ext uri="{BB962C8B-B14F-4D97-AF65-F5344CB8AC3E}">
        <p14:creationId xmlns:p14="http://schemas.microsoft.com/office/powerpoint/2010/main" val="100078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Jake Hildreth and Jim Sykora</a:t>
            </a:r>
          </a:p>
          <a:p>
            <a:endParaRPr lang="en-US" dirty="0"/>
          </a:p>
          <a:p>
            <a:r>
              <a:rPr lang="en-US" dirty="0"/>
              <a:t>A Match Made in Heaven?  That’s not quite right…</a:t>
            </a:r>
          </a:p>
          <a:p>
            <a:endParaRPr lang="en-US" dirty="0"/>
          </a:p>
        </p:txBody>
      </p:sp>
      <p:sp>
        <p:nvSpPr>
          <p:cNvPr id="4" name="Slide Number Placeholder 3"/>
          <p:cNvSpPr>
            <a:spLocks noGrp="1"/>
          </p:cNvSpPr>
          <p:nvPr>
            <p:ph type="sldNum" sz="quarter" idx="5"/>
          </p:nvPr>
        </p:nvSpPr>
        <p:spPr/>
        <p:txBody>
          <a:bodyPr/>
          <a:lstStyle/>
          <a:p>
            <a:fld id="{E0C033A8-811B-4851-9444-5A33CC856680}" type="slidenum">
              <a:rPr lang="en-US" smtClean="0"/>
              <a:t>18</a:t>
            </a:fld>
            <a:endParaRPr lang="en-US"/>
          </a:p>
        </p:txBody>
      </p:sp>
    </p:spTree>
    <p:extLst>
      <p:ext uri="{BB962C8B-B14F-4D97-AF65-F5344CB8AC3E}">
        <p14:creationId xmlns:p14="http://schemas.microsoft.com/office/powerpoint/2010/main" val="263877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Option 1">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BC615402-924F-401B-BD65-A798B33C317B}"/>
              </a:ext>
            </a:extLst>
          </p:cNvPr>
          <p:cNvSpPr/>
          <p:nvPr userDrawn="1"/>
        </p:nvSpPr>
        <p:spPr>
          <a:xfrm>
            <a:off x="3033486" y="0"/>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DB2AD8-839D-4FCB-AA05-80B13B2BB2AE}"/>
              </a:ext>
            </a:extLst>
          </p:cNvPr>
          <p:cNvSpPr/>
          <p:nvPr userDrawn="1"/>
        </p:nvSpPr>
        <p:spPr>
          <a:xfrm>
            <a:off x="2422791" y="2896886"/>
            <a:ext cx="495674" cy="495674"/>
          </a:xfrm>
          <a:prstGeom prst="ellipse">
            <a:avLst/>
          </a:prstGeom>
          <a:noFill/>
          <a:ln w="203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28">
            <a:extLst>
              <a:ext uri="{FF2B5EF4-FFF2-40B4-BE49-F238E27FC236}">
                <a16:creationId xmlns:a16="http://schemas.microsoft.com/office/drawing/2014/main" id="{1A5FC801-48D7-4FF1-A31F-A732E9069F82}"/>
              </a:ext>
            </a:extLst>
          </p:cNvPr>
          <p:cNvSpPr>
            <a:spLocks noGrp="1"/>
          </p:cNvSpPr>
          <p:nvPr>
            <p:ph type="pic" sz="quarter" idx="13" hasCustomPrompt="1"/>
          </p:nvPr>
        </p:nvSpPr>
        <p:spPr>
          <a:xfrm>
            <a:off x="3681638" y="0"/>
            <a:ext cx="8510362" cy="6858000"/>
          </a:xfrm>
          <a:custGeom>
            <a:avLst/>
            <a:gdLst>
              <a:gd name="connsiteX0" fmla="*/ 13494 w 8510362"/>
              <a:gd name="connsiteY0" fmla="*/ 0 h 6858000"/>
              <a:gd name="connsiteX1" fmla="*/ 8510362 w 8510362"/>
              <a:gd name="connsiteY1" fmla="*/ 0 h 6858000"/>
              <a:gd name="connsiteX2" fmla="*/ 8510362 w 8510362"/>
              <a:gd name="connsiteY2" fmla="*/ 6858000 h 6858000"/>
              <a:gd name="connsiteX3" fmla="*/ 3014588 w 8510362"/>
              <a:gd name="connsiteY3" fmla="*/ 6858000 h 6858000"/>
              <a:gd name="connsiteX4" fmla="*/ 2848427 w 8510362"/>
              <a:gd name="connsiteY4" fmla="*/ 6719827 h 6858000"/>
              <a:gd name="connsiteX5" fmla="*/ 0 w 8510362"/>
              <a:gd name="connsiteY5" fmla="*/ 462431 h 6858000"/>
              <a:gd name="connsiteX6" fmla="*/ 10796 w 8510362"/>
              <a:gd name="connsiteY6" fmla="*/ 354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0362" h="6858000">
                <a:moveTo>
                  <a:pt x="13494" y="0"/>
                </a:moveTo>
                <a:lnTo>
                  <a:pt x="8510362" y="0"/>
                </a:lnTo>
                <a:lnTo>
                  <a:pt x="8510362" y="6858000"/>
                </a:lnTo>
                <a:lnTo>
                  <a:pt x="3014588" y="6858000"/>
                </a:lnTo>
                <a:lnTo>
                  <a:pt x="2848427" y="6719827"/>
                </a:lnTo>
                <a:cubicBezTo>
                  <a:pt x="1103037" y="5198776"/>
                  <a:pt x="0" y="2959418"/>
                  <a:pt x="0" y="462431"/>
                </a:cubicBezTo>
                <a:cubicBezTo>
                  <a:pt x="0" y="319235"/>
                  <a:pt x="3628" y="176886"/>
                  <a:pt x="10796" y="35471"/>
                </a:cubicBez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8" name="TextBox 7">
            <a:extLst>
              <a:ext uri="{FF2B5EF4-FFF2-40B4-BE49-F238E27FC236}">
                <a16:creationId xmlns:a16="http://schemas.microsoft.com/office/drawing/2014/main" id="{76002710-5051-4E52-872B-B19E85F8BB78}"/>
              </a:ext>
            </a:extLst>
          </p:cNvPr>
          <p:cNvSpPr txBox="1"/>
          <p:nvPr userDrawn="1"/>
        </p:nvSpPr>
        <p:spPr>
          <a:xfrm>
            <a:off x="530644" y="3429000"/>
            <a:ext cx="5089233" cy="2650170"/>
          </a:xfrm>
          <a:prstGeom prst="rect">
            <a:avLst/>
          </a:prstGeom>
          <a:noFill/>
        </p:spPr>
        <p:txBody>
          <a:bodyPr wrap="square" lIns="0" tIns="0" rIns="0" bIns="0" rtlCol="0" anchor="b">
            <a:noAutofit/>
          </a:bodyPr>
          <a:lstStyle/>
          <a:p>
            <a:pPr algn="r">
              <a:lnSpc>
                <a:spcPct val="60000"/>
              </a:lnSpc>
            </a:pPr>
            <a:r>
              <a:rPr lang="en-US" sz="19000" spc="-150">
                <a:solidFill>
                  <a:schemeClr val="accent1"/>
                </a:solidFill>
                <a:latin typeface="+mj-lt"/>
              </a:rPr>
              <a:t>and</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4" name="Partner1">
            <a:extLst>
              <a:ext uri="{FF2B5EF4-FFF2-40B4-BE49-F238E27FC236}">
                <a16:creationId xmlns:a16="http://schemas.microsoft.com/office/drawing/2014/main" id="{74CCF06F-4B9A-45D7-9B16-18375C83B97B}"/>
              </a:ext>
            </a:extLst>
          </p:cNvPr>
          <p:cNvSpPr>
            <a:spLocks noGrp="1"/>
          </p:cNvSpPr>
          <p:nvPr>
            <p:ph type="body" sz="quarter" idx="11" hasCustomPrompt="1"/>
          </p:nvPr>
        </p:nvSpPr>
        <p:spPr>
          <a:xfrm>
            <a:off x="1000442" y="3454400"/>
            <a:ext cx="2845704" cy="1273865"/>
          </a:xfrm>
        </p:spPr>
        <p:txBody>
          <a:bodyPr anchor="b">
            <a:noAutofit/>
          </a:bodyPr>
          <a:lstStyle>
            <a:lvl1pPr marL="0" indent="0">
              <a:lnSpc>
                <a:spcPct val="65000"/>
              </a:lnSpc>
              <a:buNone/>
              <a:defRPr sz="4000" b="1" spc="-100" baseline="0">
                <a:solidFill>
                  <a:schemeClr val="tx1">
                    <a:lumMod val="75000"/>
                    <a:lumOff val="25000"/>
                  </a:schemeClr>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7" name="Partner2">
            <a:extLst>
              <a:ext uri="{FF2B5EF4-FFF2-40B4-BE49-F238E27FC236}">
                <a16:creationId xmlns:a16="http://schemas.microsoft.com/office/drawing/2014/main" id="{12C1022D-1D22-417E-88AE-CBDC3DAD0236}"/>
              </a:ext>
            </a:extLst>
          </p:cNvPr>
          <p:cNvSpPr>
            <a:spLocks noGrp="1"/>
          </p:cNvSpPr>
          <p:nvPr>
            <p:ph type="body" sz="quarter" idx="12" hasCustomPrompt="1"/>
          </p:nvPr>
        </p:nvSpPr>
        <p:spPr>
          <a:xfrm>
            <a:off x="2601546" y="5127483"/>
            <a:ext cx="2989473" cy="1147619"/>
          </a:xfrm>
        </p:spPr>
        <p:txBody>
          <a:bodyPr lIns="0" tIns="0" rIns="0" bIns="0" anchor="t">
            <a:noAutofit/>
          </a:bodyPr>
          <a:lstStyle>
            <a:lvl1pPr marL="0" indent="0" algn="r">
              <a:lnSpc>
                <a:spcPct val="65000"/>
              </a:lnSpc>
              <a:buNone/>
              <a:defRPr sz="4000" spc="-150">
                <a:solidFill>
                  <a:schemeClr val="tx1">
                    <a:lumMod val="75000"/>
                    <a:lumOff val="2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grpSp>
        <p:nvGrpSpPr>
          <p:cNvPr id="6" name="Group 5">
            <a:extLst>
              <a:ext uri="{FF2B5EF4-FFF2-40B4-BE49-F238E27FC236}">
                <a16:creationId xmlns:a16="http://schemas.microsoft.com/office/drawing/2014/main" id="{946C1216-DB8F-445C-88C7-DC9135F07A0E}"/>
              </a:ext>
            </a:extLst>
          </p:cNvPr>
          <p:cNvGrpSpPr/>
          <p:nvPr userDrawn="1"/>
        </p:nvGrpSpPr>
        <p:grpSpPr>
          <a:xfrm>
            <a:off x="-636910" y="1935321"/>
            <a:ext cx="3393964" cy="2054812"/>
            <a:chOff x="1961147" y="1086100"/>
            <a:chExt cx="3393964" cy="2054812"/>
          </a:xfrm>
        </p:grpSpPr>
        <p:sp>
          <p:nvSpPr>
            <p:cNvPr id="9" name="TextBox 8">
              <a:extLst>
                <a:ext uri="{FF2B5EF4-FFF2-40B4-BE49-F238E27FC236}">
                  <a16:creationId xmlns:a16="http://schemas.microsoft.com/office/drawing/2014/main" id="{1CAC65B7-C426-4E92-AF1A-700692634894}"/>
                </a:ext>
              </a:extLst>
            </p:cNvPr>
            <p:cNvSpPr txBox="1"/>
            <p:nvPr userDrawn="1"/>
          </p:nvSpPr>
          <p:spPr>
            <a:xfrm rot="20700000">
              <a:off x="1961147" y="1626780"/>
              <a:ext cx="1665550" cy="1514132"/>
            </a:xfrm>
            <a:prstGeom prst="rect">
              <a:avLst/>
            </a:prstGeom>
            <a:noFill/>
          </p:spPr>
          <p:txBody>
            <a:bodyPr wrap="square" rtlCol="0">
              <a:prstTxWarp prst="textArchUp">
                <a:avLst/>
              </a:prstTxWarp>
              <a:spAutoFit/>
            </a:bodyPr>
            <a:lstStyle/>
            <a:p>
              <a:pPr algn="r"/>
              <a:r>
                <a:rPr lang="en-US" sz="1800" b="1">
                  <a:solidFill>
                    <a:schemeClr val="tx1">
                      <a:lumMod val="85000"/>
                      <a:lumOff val="15000"/>
                    </a:schemeClr>
                  </a:solidFill>
                  <a:latin typeface="Sagona Book" panose="02020503050505020204" pitchFamily="18" charset="0"/>
                </a:rPr>
                <a:t>The</a:t>
              </a:r>
            </a:p>
          </p:txBody>
        </p:sp>
        <p:sp>
          <p:nvSpPr>
            <p:cNvPr id="12" name="TextBox 11">
              <a:extLst>
                <a:ext uri="{FF2B5EF4-FFF2-40B4-BE49-F238E27FC236}">
                  <a16:creationId xmlns:a16="http://schemas.microsoft.com/office/drawing/2014/main" id="{DEFCAC5D-D812-4070-A3CC-67CB448B7996}"/>
                </a:ext>
              </a:extLst>
            </p:cNvPr>
            <p:cNvSpPr txBox="1"/>
            <p:nvPr userDrawn="1"/>
          </p:nvSpPr>
          <p:spPr>
            <a:xfrm rot="20700000">
              <a:off x="3622955" y="1275842"/>
              <a:ext cx="1665550" cy="1514132"/>
            </a:xfrm>
            <a:prstGeom prst="rect">
              <a:avLst/>
            </a:prstGeom>
            <a:noFill/>
          </p:spPr>
          <p:txBody>
            <a:bodyPr wrap="square" rtlCol="0">
              <a:prstTxWarp prst="textArchDown">
                <a:avLst>
                  <a:gd name="adj" fmla="val 21397614"/>
                </a:avLst>
              </a:prstTxWarp>
              <a:spAutoFit/>
            </a:bodyPr>
            <a:lstStyle/>
            <a:p>
              <a:r>
                <a:rPr lang="en-US" sz="1800">
                  <a:solidFill>
                    <a:schemeClr val="tx1">
                      <a:lumMod val="85000"/>
                      <a:lumOff val="15000"/>
                    </a:schemeClr>
                  </a:solidFill>
                  <a:latin typeface="Sagona Book" panose="02020503050505020204" pitchFamily="18" charset="0"/>
                </a:rPr>
                <a:t>wedding of</a:t>
              </a:r>
            </a:p>
          </p:txBody>
        </p:sp>
        <p:sp>
          <p:nvSpPr>
            <p:cNvPr id="13" name="Arc 12">
              <a:extLst>
                <a:ext uri="{FF2B5EF4-FFF2-40B4-BE49-F238E27FC236}">
                  <a16:creationId xmlns:a16="http://schemas.microsoft.com/office/drawing/2014/main" id="{90F1D572-D498-42B3-B69A-FCB5C7FCF49B}"/>
                </a:ext>
              </a:extLst>
            </p:cNvPr>
            <p:cNvSpPr/>
            <p:nvPr userDrawn="1"/>
          </p:nvSpPr>
          <p:spPr>
            <a:xfrm>
              <a:off x="3691425" y="1086100"/>
              <a:ext cx="1663686" cy="1663683"/>
            </a:xfrm>
            <a:prstGeom prst="arc">
              <a:avLst>
                <a:gd name="adj1" fmla="val 1700406"/>
                <a:gd name="adj2" fmla="val 4849921"/>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sp>
        <p:nvSpPr>
          <p:cNvPr id="2" name="Title 1">
            <a:extLst>
              <a:ext uri="{FF2B5EF4-FFF2-40B4-BE49-F238E27FC236}">
                <a16:creationId xmlns:a16="http://schemas.microsoft.com/office/drawing/2014/main" id="{F5B0B860-06DA-40CB-9D9C-37722EFFE7CB}"/>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184338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X Images Option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4EDA28-4C75-43EE-87E9-ABC0A1F1E7C9}"/>
              </a:ext>
            </a:extLst>
          </p:cNvPr>
          <p:cNvGrpSpPr/>
          <p:nvPr userDrawn="1"/>
        </p:nvGrpSpPr>
        <p:grpSpPr>
          <a:xfrm>
            <a:off x="6148300" y="310835"/>
            <a:ext cx="5400000" cy="5818165"/>
            <a:chOff x="6148300" y="310835"/>
            <a:chExt cx="5400000" cy="5818165"/>
          </a:xfrm>
        </p:grpSpPr>
        <p:sp>
          <p:nvSpPr>
            <p:cNvPr id="23" name="Oval 22">
              <a:extLst>
                <a:ext uri="{FF2B5EF4-FFF2-40B4-BE49-F238E27FC236}">
                  <a16:creationId xmlns:a16="http://schemas.microsoft.com/office/drawing/2014/main" id="{7702C613-BECF-403B-9B2A-A954754CF158}"/>
                </a:ext>
              </a:extLst>
            </p:cNvPr>
            <p:cNvSpPr/>
            <p:nvPr userDrawn="1"/>
          </p:nvSpPr>
          <p:spPr>
            <a:xfrm>
              <a:off x="8872582" y="613382"/>
              <a:ext cx="231235" cy="231235"/>
            </a:xfrm>
            <a:prstGeom prst="ellipse">
              <a:avLst/>
            </a:prstGeom>
            <a:noFill/>
            <a:ln w="889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2E398D9E-548A-4DCA-9AAA-9E0778AC9CD5}"/>
                </a:ext>
              </a:extLst>
            </p:cNvPr>
            <p:cNvSpPr/>
            <p:nvPr userDrawn="1"/>
          </p:nvSpPr>
          <p:spPr>
            <a:xfrm>
              <a:off x="6148300" y="729000"/>
              <a:ext cx="5400000" cy="5400000"/>
            </a:xfrm>
            <a:prstGeom prst="arc">
              <a:avLst>
                <a:gd name="adj1" fmla="val 12607669"/>
                <a:gd name="adj2" fmla="val 16157596"/>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nvGrpSpPr>
            <p:cNvPr id="30" name="Group 29">
              <a:extLst>
                <a:ext uri="{FF2B5EF4-FFF2-40B4-BE49-F238E27FC236}">
                  <a16:creationId xmlns:a16="http://schemas.microsoft.com/office/drawing/2014/main" id="{A28946F6-3793-4B64-99FD-39990068FB6C}"/>
                </a:ext>
              </a:extLst>
            </p:cNvPr>
            <p:cNvGrpSpPr/>
            <p:nvPr userDrawn="1"/>
          </p:nvGrpSpPr>
          <p:grpSpPr>
            <a:xfrm rot="2700000">
              <a:off x="8958037" y="306646"/>
              <a:ext cx="60325" cy="842192"/>
              <a:chOff x="8958037" y="306646"/>
              <a:chExt cx="60325" cy="842192"/>
            </a:xfrm>
            <a:solidFill>
              <a:schemeClr val="accent1"/>
            </a:solidFill>
          </p:grpSpPr>
          <p:sp>
            <p:nvSpPr>
              <p:cNvPr id="34" name="Oval 33">
                <a:extLst>
                  <a:ext uri="{FF2B5EF4-FFF2-40B4-BE49-F238E27FC236}">
                    <a16:creationId xmlns:a16="http://schemas.microsoft.com/office/drawing/2014/main" id="{033175A9-9D50-4C8D-8C89-61A02E6CB884}"/>
                  </a:ext>
                </a:extLst>
              </p:cNvPr>
              <p:cNvSpPr/>
              <p:nvPr userDrawn="1"/>
            </p:nvSpPr>
            <p:spPr>
              <a:xfrm>
                <a:off x="8958037" y="306646"/>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8F57958-6949-45D1-B2D0-D8A580847F69}"/>
                  </a:ext>
                </a:extLst>
              </p:cNvPr>
              <p:cNvSpPr/>
              <p:nvPr userDrawn="1"/>
            </p:nvSpPr>
            <p:spPr>
              <a:xfrm>
                <a:off x="8958037" y="1088513"/>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9A9D8EE3-BC90-4ED9-87B3-DEB63975D0E7}"/>
                </a:ext>
              </a:extLst>
            </p:cNvPr>
            <p:cNvGrpSpPr/>
            <p:nvPr userDrawn="1"/>
          </p:nvGrpSpPr>
          <p:grpSpPr>
            <a:xfrm rot="8100000">
              <a:off x="8953847" y="310835"/>
              <a:ext cx="60325" cy="842192"/>
              <a:chOff x="8958037" y="306646"/>
              <a:chExt cx="60325" cy="842192"/>
            </a:xfrm>
            <a:solidFill>
              <a:schemeClr val="accent1"/>
            </a:solidFill>
          </p:grpSpPr>
          <p:sp>
            <p:nvSpPr>
              <p:cNvPr id="32" name="Oval 31">
                <a:extLst>
                  <a:ext uri="{FF2B5EF4-FFF2-40B4-BE49-F238E27FC236}">
                    <a16:creationId xmlns:a16="http://schemas.microsoft.com/office/drawing/2014/main" id="{DDDADA23-A993-46D1-AFFB-70648461EDD7}"/>
                  </a:ext>
                </a:extLst>
              </p:cNvPr>
              <p:cNvSpPr/>
              <p:nvPr userDrawn="1"/>
            </p:nvSpPr>
            <p:spPr>
              <a:xfrm>
                <a:off x="8958037" y="306646"/>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9372E60-2335-4ADA-8EAE-1E80EA5EA01E}"/>
                  </a:ext>
                </a:extLst>
              </p:cNvPr>
              <p:cNvSpPr/>
              <p:nvPr userDrawn="1"/>
            </p:nvSpPr>
            <p:spPr>
              <a:xfrm>
                <a:off x="8958037" y="1088513"/>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Picture Placeholder 21">
            <a:extLst>
              <a:ext uri="{FF2B5EF4-FFF2-40B4-BE49-F238E27FC236}">
                <a16:creationId xmlns:a16="http://schemas.microsoft.com/office/drawing/2014/main" id="{8CE48A28-515A-4541-9B64-6E209B9729E7}"/>
              </a:ext>
            </a:extLst>
          </p:cNvPr>
          <p:cNvSpPr>
            <a:spLocks noGrp="1"/>
          </p:cNvSpPr>
          <p:nvPr>
            <p:ph type="pic" sz="quarter" idx="14" hasCustomPrompt="1"/>
          </p:nvPr>
        </p:nvSpPr>
        <p:spPr>
          <a:xfrm>
            <a:off x="7188199" y="1629000"/>
            <a:ext cx="3600000" cy="3600000"/>
          </a:xfrm>
          <a:custGeom>
            <a:avLst/>
            <a:gdLst>
              <a:gd name="connsiteX0" fmla="*/ 0 w 3600000"/>
              <a:gd name="connsiteY0" fmla="*/ 0 h 3600000"/>
              <a:gd name="connsiteX1" fmla="*/ 3600000 w 3600000"/>
              <a:gd name="connsiteY1" fmla="*/ 0 h 3600000"/>
              <a:gd name="connsiteX2" fmla="*/ 3600000 w 3600000"/>
              <a:gd name="connsiteY2" fmla="*/ 3600000 h 3600000"/>
              <a:gd name="connsiteX3" fmla="*/ 430902 w 3600000"/>
              <a:gd name="connsiteY3" fmla="*/ 3600000 h 3600000"/>
              <a:gd name="connsiteX4" fmla="*/ 390687 w 3600000"/>
              <a:gd name="connsiteY4" fmla="*/ 3425759 h 3600000"/>
              <a:gd name="connsiteX5" fmla="*/ 160012 w 3600000"/>
              <a:gd name="connsiteY5" fmla="*/ 2743417 h 3600000"/>
              <a:gd name="connsiteX6" fmla="*/ 0 w 3600000"/>
              <a:gd name="connsiteY6" fmla="*/ 2411252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0" h="3600000">
                <a:moveTo>
                  <a:pt x="0" y="0"/>
                </a:moveTo>
                <a:lnTo>
                  <a:pt x="3600000" y="0"/>
                </a:lnTo>
                <a:lnTo>
                  <a:pt x="3600000" y="3600000"/>
                </a:lnTo>
                <a:lnTo>
                  <a:pt x="430902" y="3600000"/>
                </a:lnTo>
                <a:lnTo>
                  <a:pt x="390687" y="3425759"/>
                </a:lnTo>
                <a:cubicBezTo>
                  <a:pt x="330297" y="3191041"/>
                  <a:pt x="252944" y="2963132"/>
                  <a:pt x="160012" y="2743417"/>
                </a:cubicBezTo>
                <a:lnTo>
                  <a:pt x="0" y="2411252"/>
                </a:ln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20" name="Freeform: Shape 19">
            <a:extLst>
              <a:ext uri="{FF2B5EF4-FFF2-40B4-BE49-F238E27FC236}">
                <a16:creationId xmlns:a16="http://schemas.microsoft.com/office/drawing/2014/main" id="{41467BD4-C017-430E-9ED3-A2DBF6AE68BC}"/>
              </a:ext>
            </a:extLst>
          </p:cNvPr>
          <p:cNvSpPr/>
          <p:nvPr userDrawn="1"/>
        </p:nvSpPr>
        <p:spPr>
          <a:xfrm flipH="1" flipV="1">
            <a:off x="2754667" y="1381352"/>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37" name="Picture Placeholder 36">
            <a:extLst>
              <a:ext uri="{FF2B5EF4-FFF2-40B4-BE49-F238E27FC236}">
                <a16:creationId xmlns:a16="http://schemas.microsoft.com/office/drawing/2014/main" id="{423B7B84-1095-4979-B1FC-8FD136EA0E04}"/>
              </a:ext>
            </a:extLst>
          </p:cNvPr>
          <p:cNvSpPr>
            <a:spLocks noGrp="1"/>
          </p:cNvSpPr>
          <p:nvPr>
            <p:ph type="pic" sz="quarter" idx="15" hasCustomPrompt="1"/>
          </p:nvPr>
        </p:nvSpPr>
        <p:spPr>
          <a:xfrm>
            <a:off x="-1257300" y="0"/>
            <a:ext cx="8340307" cy="6858000"/>
          </a:xfrm>
          <a:custGeom>
            <a:avLst/>
            <a:gdLst>
              <a:gd name="connsiteX0" fmla="*/ 0 w 8340307"/>
              <a:gd name="connsiteY0" fmla="*/ 0 h 6858000"/>
              <a:gd name="connsiteX1" fmla="*/ 1092533 w 8340307"/>
              <a:gd name="connsiteY1" fmla="*/ 0 h 6858000"/>
              <a:gd name="connsiteX2" fmla="*/ 5837726 w 8340307"/>
              <a:gd name="connsiteY2" fmla="*/ 0 h 6858000"/>
              <a:gd name="connsiteX3" fmla="*/ 6930259 w 8340307"/>
              <a:gd name="connsiteY3" fmla="*/ 0 h 6858000"/>
              <a:gd name="connsiteX4" fmla="*/ 6970515 w 8340307"/>
              <a:gd name="connsiteY4" fmla="*/ 76864 h 6858000"/>
              <a:gd name="connsiteX5" fmla="*/ 8318145 w 8340307"/>
              <a:gd name="connsiteY5" fmla="*/ 6533091 h 6858000"/>
              <a:gd name="connsiteX6" fmla="*/ 8294357 w 8340307"/>
              <a:gd name="connsiteY6" fmla="*/ 6858000 h 6858000"/>
              <a:gd name="connsiteX7" fmla="*/ 7201824 w 8340307"/>
              <a:gd name="connsiteY7" fmla="*/ 6858000 h 6858000"/>
              <a:gd name="connsiteX8" fmla="*/ 1092533 w 8340307"/>
              <a:gd name="connsiteY8" fmla="*/ 6858000 h 6858000"/>
              <a:gd name="connsiteX9" fmla="*/ 0 w 834030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0307" h="6858000">
                <a:moveTo>
                  <a:pt x="0" y="0"/>
                </a:moveTo>
                <a:lnTo>
                  <a:pt x="1092533" y="0"/>
                </a:lnTo>
                <a:lnTo>
                  <a:pt x="5837726" y="0"/>
                </a:lnTo>
                <a:lnTo>
                  <a:pt x="6930259" y="0"/>
                </a:lnTo>
                <a:lnTo>
                  <a:pt x="6970515" y="76864"/>
                </a:lnTo>
                <a:cubicBezTo>
                  <a:pt x="7966810" y="2040801"/>
                  <a:pt x="8453218" y="4264523"/>
                  <a:pt x="8318145" y="6533091"/>
                </a:cubicBezTo>
                <a:lnTo>
                  <a:pt x="8294357" y="6858000"/>
                </a:lnTo>
                <a:lnTo>
                  <a:pt x="7201824" y="6858000"/>
                </a:lnTo>
                <a:lnTo>
                  <a:pt x="1092533" y="6858000"/>
                </a:lnTo>
                <a:lnTo>
                  <a:pt x="0" y="6858000"/>
                </a:ln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38" name="TextBox 37">
            <a:extLst>
              <a:ext uri="{FF2B5EF4-FFF2-40B4-BE49-F238E27FC236}">
                <a16:creationId xmlns:a16="http://schemas.microsoft.com/office/drawing/2014/main" id="{020DE40C-346E-4723-A023-71EAD3FA7901}"/>
              </a:ext>
            </a:extLst>
          </p:cNvPr>
          <p:cNvSpPr txBox="1"/>
          <p:nvPr userDrawn="1"/>
        </p:nvSpPr>
        <p:spPr>
          <a:xfrm>
            <a:off x="9280841" y="5044077"/>
            <a:ext cx="2374165" cy="1236324"/>
          </a:xfrm>
          <a:prstGeom prst="rect">
            <a:avLst/>
          </a:prstGeom>
          <a:noFill/>
        </p:spPr>
        <p:txBody>
          <a:bodyPr wrap="square" lIns="0" tIns="0" rIns="0" bIns="0" rtlCol="0" anchor="b">
            <a:noAutofit/>
          </a:bodyPr>
          <a:lstStyle/>
          <a:p>
            <a:pPr algn="r">
              <a:lnSpc>
                <a:spcPct val="60000"/>
              </a:lnSpc>
            </a:pPr>
            <a:r>
              <a:rPr lang="en-US" sz="6600" spc="-150">
                <a:solidFill>
                  <a:schemeClr val="accent1"/>
                </a:solidFill>
                <a:latin typeface="+mj-lt"/>
              </a:rPr>
              <a:t>and</a:t>
            </a:r>
          </a:p>
        </p:txBody>
      </p:sp>
      <p:sp>
        <p:nvSpPr>
          <p:cNvPr id="39" name="Partner1">
            <a:extLst>
              <a:ext uri="{FF2B5EF4-FFF2-40B4-BE49-F238E27FC236}">
                <a16:creationId xmlns:a16="http://schemas.microsoft.com/office/drawing/2014/main" id="{568FACEC-D87B-44EA-9EF1-CAA97FF393E3}"/>
              </a:ext>
            </a:extLst>
          </p:cNvPr>
          <p:cNvSpPr>
            <a:spLocks noGrp="1"/>
          </p:cNvSpPr>
          <p:nvPr>
            <p:ph type="body" sz="quarter" idx="11" hasCustomPrompt="1"/>
          </p:nvPr>
        </p:nvSpPr>
        <p:spPr>
          <a:xfrm>
            <a:off x="10074650" y="5416518"/>
            <a:ext cx="1188436" cy="415241"/>
          </a:xfrm>
        </p:spPr>
        <p:txBody>
          <a:bodyPr anchor="b">
            <a:noAutofit/>
          </a:bodyPr>
          <a:lstStyle>
            <a:lvl1pPr marL="0" indent="0">
              <a:lnSpc>
                <a:spcPct val="65000"/>
              </a:lnSpc>
              <a:buNone/>
              <a:defRPr sz="1400" b="1" spc="0" baseline="0">
                <a:solidFill>
                  <a:schemeClr val="tx1">
                    <a:lumMod val="75000"/>
                    <a:lumOff val="25000"/>
                  </a:schemeClr>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40" name="Partner2">
            <a:extLst>
              <a:ext uri="{FF2B5EF4-FFF2-40B4-BE49-F238E27FC236}">
                <a16:creationId xmlns:a16="http://schemas.microsoft.com/office/drawing/2014/main" id="{5D2BC617-5A80-4ED2-AFC3-6CDDAD3A34E1}"/>
              </a:ext>
            </a:extLst>
          </p:cNvPr>
          <p:cNvSpPr>
            <a:spLocks noGrp="1"/>
          </p:cNvSpPr>
          <p:nvPr>
            <p:ph type="body" sz="quarter" idx="12" hasCustomPrompt="1"/>
          </p:nvPr>
        </p:nvSpPr>
        <p:spPr>
          <a:xfrm>
            <a:off x="10499562" y="5928893"/>
            <a:ext cx="1188437" cy="535373"/>
          </a:xfrm>
        </p:spPr>
        <p:txBody>
          <a:bodyPr lIns="0" tIns="0" rIns="0" bIns="0" anchor="t">
            <a:noAutofit/>
          </a:bodyPr>
          <a:lstStyle>
            <a:lvl1pPr marL="0" indent="0" algn="r">
              <a:lnSpc>
                <a:spcPct val="65000"/>
              </a:lnSpc>
              <a:buNone/>
              <a:defRPr sz="1600" spc="0">
                <a:solidFill>
                  <a:schemeClr val="tx1">
                    <a:lumMod val="75000"/>
                    <a:lumOff val="2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sp>
        <p:nvSpPr>
          <p:cNvPr id="41" name="Date Placeholder 1">
            <a:extLst>
              <a:ext uri="{FF2B5EF4-FFF2-40B4-BE49-F238E27FC236}">
                <a16:creationId xmlns:a16="http://schemas.microsoft.com/office/drawing/2014/main" id="{2000978F-B65A-4F96-A723-FCBFFFDB709D}"/>
              </a:ext>
            </a:extLst>
          </p:cNvPr>
          <p:cNvSpPr>
            <a:spLocks noGrp="1"/>
          </p:cNvSpPr>
          <p:nvPr>
            <p:ph type="dt" sz="half" idx="16"/>
          </p:nvPr>
        </p:nvSpPr>
        <p:spPr>
          <a:xfrm>
            <a:off x="10074650" y="6356350"/>
            <a:ext cx="1580356" cy="365125"/>
          </a:xfrm>
        </p:spPr>
        <p:txBody>
          <a:bodyPr/>
          <a:lstStyle/>
          <a:p>
            <a:fld id="{39B360F8-476B-46A9-AE4D-B70F5EF3C486}" type="datetimeFigureOut">
              <a:rPr lang="en-US" smtClean="0"/>
              <a:pPr/>
              <a:t>10/20/23</a:t>
            </a:fld>
            <a:endParaRPr lang="en-US"/>
          </a:p>
        </p:txBody>
      </p:sp>
      <p:sp>
        <p:nvSpPr>
          <p:cNvPr id="19" name="Title 1">
            <a:extLst>
              <a:ext uri="{FF2B5EF4-FFF2-40B4-BE49-F238E27FC236}">
                <a16:creationId xmlns:a16="http://schemas.microsoft.com/office/drawing/2014/main" id="{74DD044E-9F67-4979-BFB8-854C6A5CBCC8}"/>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3969137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Images Option 3">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EA8B503-BA96-45A1-9FA0-CF4457621A1A}"/>
              </a:ext>
            </a:extLst>
          </p:cNvPr>
          <p:cNvSpPr/>
          <p:nvPr userDrawn="1"/>
        </p:nvSpPr>
        <p:spPr>
          <a:xfrm flipH="1" flipV="1">
            <a:off x="2264984" y="1381352"/>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D1167ED-6D79-4035-8E91-7608DE6B1C5E}"/>
              </a:ext>
            </a:extLst>
          </p:cNvPr>
          <p:cNvSpPr/>
          <p:nvPr userDrawn="1"/>
        </p:nvSpPr>
        <p:spPr>
          <a:xfrm flipH="1">
            <a:off x="1256715" y="0"/>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2E771A09-A3D2-4ABC-BA01-5C9FF2C772F0}"/>
              </a:ext>
            </a:extLst>
          </p:cNvPr>
          <p:cNvSpPr>
            <a:spLocks noGrp="1"/>
          </p:cNvSpPr>
          <p:nvPr>
            <p:ph type="pic" sz="quarter" idx="15" hasCustomPrompt="1"/>
          </p:nvPr>
        </p:nvSpPr>
        <p:spPr>
          <a:xfrm>
            <a:off x="-1" y="0"/>
            <a:ext cx="6858000" cy="6858000"/>
          </a:xfrm>
          <a:prstGeom prst="rect">
            <a:avLst/>
          </a:prstGeom>
          <a:solidFill>
            <a:schemeClr val="tx1"/>
          </a:solidFill>
        </p:spPr>
        <p:txBody>
          <a:bodyPr wrap="square" anchor="ctr">
            <a:noAutofit/>
          </a:bodyPr>
          <a:lstStyle>
            <a:lvl1pPr marL="0" indent="0" algn="ctr">
              <a:buNone/>
              <a:defRPr i="1">
                <a:solidFill>
                  <a:schemeClr val="tx1">
                    <a:lumMod val="65000"/>
                    <a:lumOff val="35000"/>
                  </a:schemeClr>
                </a:solidFill>
              </a:defRPr>
            </a:lvl1pPr>
          </a:lstStyle>
          <a:p>
            <a:r>
              <a:rPr lang="en-US"/>
              <a:t>Insert Your Picture Here</a:t>
            </a:r>
          </a:p>
        </p:txBody>
      </p:sp>
      <p:sp>
        <p:nvSpPr>
          <p:cNvPr id="8" name="TextBox 7">
            <a:extLst>
              <a:ext uri="{FF2B5EF4-FFF2-40B4-BE49-F238E27FC236}">
                <a16:creationId xmlns:a16="http://schemas.microsoft.com/office/drawing/2014/main" id="{76002710-5051-4E52-872B-B19E85F8BB78}"/>
              </a:ext>
            </a:extLst>
          </p:cNvPr>
          <p:cNvSpPr txBox="1"/>
          <p:nvPr userDrawn="1"/>
        </p:nvSpPr>
        <p:spPr>
          <a:xfrm>
            <a:off x="6346463" y="2579779"/>
            <a:ext cx="5089233" cy="2650170"/>
          </a:xfrm>
          <a:prstGeom prst="rect">
            <a:avLst/>
          </a:prstGeom>
          <a:noFill/>
        </p:spPr>
        <p:txBody>
          <a:bodyPr wrap="square" lIns="0" tIns="0" rIns="0" bIns="0" rtlCol="0" anchor="b">
            <a:noAutofit/>
          </a:bodyPr>
          <a:lstStyle/>
          <a:p>
            <a:pPr algn="r">
              <a:lnSpc>
                <a:spcPct val="60000"/>
              </a:lnSpc>
            </a:pPr>
            <a:r>
              <a:rPr lang="en-US" sz="17000" spc="-150">
                <a:solidFill>
                  <a:schemeClr val="tx1">
                    <a:lumMod val="65000"/>
                    <a:lumOff val="35000"/>
                  </a:schemeClr>
                </a:solidFill>
                <a:latin typeface="+mj-lt"/>
              </a:rPr>
              <a:t>and</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4" name="Partner1">
            <a:extLst>
              <a:ext uri="{FF2B5EF4-FFF2-40B4-BE49-F238E27FC236}">
                <a16:creationId xmlns:a16="http://schemas.microsoft.com/office/drawing/2014/main" id="{74CCF06F-4B9A-45D7-9B16-18375C83B97B}"/>
              </a:ext>
            </a:extLst>
          </p:cNvPr>
          <p:cNvSpPr>
            <a:spLocks noGrp="1"/>
          </p:cNvSpPr>
          <p:nvPr>
            <p:ph type="body" sz="quarter" idx="11" hasCustomPrompt="1"/>
          </p:nvPr>
        </p:nvSpPr>
        <p:spPr>
          <a:xfrm>
            <a:off x="7437817" y="2779374"/>
            <a:ext cx="2845704" cy="1273865"/>
          </a:xfrm>
        </p:spPr>
        <p:txBody>
          <a:bodyPr anchor="b">
            <a:noAutofit/>
          </a:bodyPr>
          <a:lstStyle>
            <a:lvl1pPr marL="0" indent="0">
              <a:lnSpc>
                <a:spcPct val="65000"/>
              </a:lnSpc>
              <a:buNone/>
              <a:defRPr sz="4000" b="1" spc="-100" baseline="0">
                <a:solidFill>
                  <a:schemeClr val="accent1"/>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7" name="Partner2">
            <a:extLst>
              <a:ext uri="{FF2B5EF4-FFF2-40B4-BE49-F238E27FC236}">
                <a16:creationId xmlns:a16="http://schemas.microsoft.com/office/drawing/2014/main" id="{12C1022D-1D22-417E-88AE-CBDC3DAD0236}"/>
              </a:ext>
            </a:extLst>
          </p:cNvPr>
          <p:cNvSpPr>
            <a:spLocks noGrp="1"/>
          </p:cNvSpPr>
          <p:nvPr>
            <p:ph type="body" sz="quarter" idx="12" hasCustomPrompt="1"/>
          </p:nvPr>
        </p:nvSpPr>
        <p:spPr>
          <a:xfrm>
            <a:off x="8889357" y="4336137"/>
            <a:ext cx="2529056" cy="1147619"/>
          </a:xfrm>
        </p:spPr>
        <p:txBody>
          <a:bodyPr lIns="0" tIns="0" rIns="0" bIns="0" anchor="t">
            <a:noAutofit/>
          </a:bodyPr>
          <a:lstStyle>
            <a:lvl1pPr marL="0" indent="0" algn="r">
              <a:lnSpc>
                <a:spcPct val="65000"/>
              </a:lnSpc>
              <a:buNone/>
              <a:defRPr sz="4000" spc="-150">
                <a:solidFill>
                  <a:schemeClr val="accent1"/>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grpSp>
        <p:nvGrpSpPr>
          <p:cNvPr id="6" name="Group 5">
            <a:extLst>
              <a:ext uri="{FF2B5EF4-FFF2-40B4-BE49-F238E27FC236}">
                <a16:creationId xmlns:a16="http://schemas.microsoft.com/office/drawing/2014/main" id="{946C1216-DB8F-445C-88C7-DC9135F07A0E}"/>
              </a:ext>
            </a:extLst>
          </p:cNvPr>
          <p:cNvGrpSpPr/>
          <p:nvPr userDrawn="1"/>
        </p:nvGrpSpPr>
        <p:grpSpPr>
          <a:xfrm>
            <a:off x="5877323" y="1050014"/>
            <a:ext cx="3733360" cy="2260293"/>
            <a:chOff x="1961147" y="1086100"/>
            <a:chExt cx="3393964" cy="2054812"/>
          </a:xfrm>
        </p:grpSpPr>
        <p:sp>
          <p:nvSpPr>
            <p:cNvPr id="9" name="TextBox 8">
              <a:extLst>
                <a:ext uri="{FF2B5EF4-FFF2-40B4-BE49-F238E27FC236}">
                  <a16:creationId xmlns:a16="http://schemas.microsoft.com/office/drawing/2014/main" id="{1CAC65B7-C426-4E92-AF1A-700692634894}"/>
                </a:ext>
              </a:extLst>
            </p:cNvPr>
            <p:cNvSpPr txBox="1"/>
            <p:nvPr userDrawn="1"/>
          </p:nvSpPr>
          <p:spPr>
            <a:xfrm rot="20700000">
              <a:off x="1961147" y="1626780"/>
              <a:ext cx="1665550" cy="1514132"/>
            </a:xfrm>
            <a:prstGeom prst="rect">
              <a:avLst/>
            </a:prstGeom>
            <a:noFill/>
          </p:spPr>
          <p:txBody>
            <a:bodyPr wrap="square" rtlCol="0">
              <a:prstTxWarp prst="textArchUp">
                <a:avLst/>
              </a:prstTxWarp>
              <a:spAutoFit/>
            </a:bodyPr>
            <a:lstStyle/>
            <a:p>
              <a:pPr algn="r"/>
              <a:r>
                <a:rPr lang="en-US" sz="2000" b="1">
                  <a:solidFill>
                    <a:schemeClr val="bg1">
                      <a:lumMod val="65000"/>
                    </a:schemeClr>
                  </a:solidFill>
                  <a:latin typeface="Sagona Book" panose="02020503050505020204" pitchFamily="18" charset="0"/>
                </a:rPr>
                <a:t>The</a:t>
              </a:r>
            </a:p>
          </p:txBody>
        </p:sp>
        <p:sp>
          <p:nvSpPr>
            <p:cNvPr id="12" name="TextBox 11">
              <a:extLst>
                <a:ext uri="{FF2B5EF4-FFF2-40B4-BE49-F238E27FC236}">
                  <a16:creationId xmlns:a16="http://schemas.microsoft.com/office/drawing/2014/main" id="{DEFCAC5D-D812-4070-A3CC-67CB448B7996}"/>
                </a:ext>
              </a:extLst>
            </p:cNvPr>
            <p:cNvSpPr txBox="1"/>
            <p:nvPr userDrawn="1"/>
          </p:nvSpPr>
          <p:spPr>
            <a:xfrm rot="20700000">
              <a:off x="3622955" y="1275842"/>
              <a:ext cx="1665550" cy="1514132"/>
            </a:xfrm>
            <a:prstGeom prst="rect">
              <a:avLst/>
            </a:prstGeom>
            <a:noFill/>
          </p:spPr>
          <p:txBody>
            <a:bodyPr wrap="square" rtlCol="0">
              <a:prstTxWarp prst="textArchDown">
                <a:avLst>
                  <a:gd name="adj" fmla="val 21397614"/>
                </a:avLst>
              </a:prstTxWarp>
              <a:spAutoFit/>
            </a:bodyPr>
            <a:lstStyle/>
            <a:p>
              <a:r>
                <a:rPr lang="en-US" sz="2000">
                  <a:solidFill>
                    <a:schemeClr val="bg1">
                      <a:lumMod val="65000"/>
                    </a:schemeClr>
                  </a:solidFill>
                  <a:latin typeface="Sagona Book" panose="02020503050505020204" pitchFamily="18" charset="0"/>
                </a:rPr>
                <a:t>wedding of</a:t>
              </a:r>
            </a:p>
          </p:txBody>
        </p:sp>
        <p:sp>
          <p:nvSpPr>
            <p:cNvPr id="13" name="Arc 12">
              <a:extLst>
                <a:ext uri="{FF2B5EF4-FFF2-40B4-BE49-F238E27FC236}">
                  <a16:creationId xmlns:a16="http://schemas.microsoft.com/office/drawing/2014/main" id="{90F1D572-D498-42B3-B69A-FCB5C7FCF49B}"/>
                </a:ext>
              </a:extLst>
            </p:cNvPr>
            <p:cNvSpPr/>
            <p:nvPr userDrawn="1"/>
          </p:nvSpPr>
          <p:spPr>
            <a:xfrm>
              <a:off x="3691425" y="1086100"/>
              <a:ext cx="1663686" cy="1663683"/>
            </a:xfrm>
            <a:prstGeom prst="arc">
              <a:avLst>
                <a:gd name="adj1" fmla="val 1700406"/>
                <a:gd name="adj2" fmla="val 4849921"/>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65000"/>
                  </a:schemeClr>
                </a:solidFill>
              </a:endParaRPr>
            </a:p>
          </p:txBody>
        </p:sp>
      </p:grpSp>
      <p:sp>
        <p:nvSpPr>
          <p:cNvPr id="15" name="Picture Placeholder 14">
            <a:extLst>
              <a:ext uri="{FF2B5EF4-FFF2-40B4-BE49-F238E27FC236}">
                <a16:creationId xmlns:a16="http://schemas.microsoft.com/office/drawing/2014/main" id="{A392323F-7F32-4BDF-A95E-AC1F2AA46948}"/>
              </a:ext>
            </a:extLst>
          </p:cNvPr>
          <p:cNvSpPr>
            <a:spLocks noGrp="1"/>
          </p:cNvSpPr>
          <p:nvPr>
            <p:ph type="pic" sz="quarter" idx="14" hasCustomPrompt="1"/>
          </p:nvPr>
        </p:nvSpPr>
        <p:spPr>
          <a:xfrm>
            <a:off x="7905102" y="1181612"/>
            <a:ext cx="1440000" cy="1440000"/>
          </a:xfrm>
          <a:prstGeom prst="ellipse">
            <a:avLst/>
          </a:prstGeom>
          <a:solidFill>
            <a:schemeClr val="tx1"/>
          </a:solidFill>
        </p:spPr>
        <p:txBody>
          <a:bodyPr wrap="square" anchor="ctr">
            <a:noAutofit/>
          </a:bodyPr>
          <a:lstStyle>
            <a:lvl1pPr marL="0" indent="0" algn="ctr">
              <a:buNone/>
              <a:defRPr i="1">
                <a:solidFill>
                  <a:schemeClr val="tx1">
                    <a:lumMod val="65000"/>
                    <a:lumOff val="35000"/>
                  </a:schemeClr>
                </a:solidFill>
              </a:defRPr>
            </a:lvl1pPr>
          </a:lstStyle>
          <a:p>
            <a:r>
              <a:rPr lang="en-US"/>
              <a:t>Insert Your Picture Here</a:t>
            </a:r>
          </a:p>
        </p:txBody>
      </p:sp>
      <p:sp>
        <p:nvSpPr>
          <p:cNvPr id="14" name="Title 1">
            <a:extLst>
              <a:ext uri="{FF2B5EF4-FFF2-40B4-BE49-F238E27FC236}">
                <a16:creationId xmlns:a16="http://schemas.microsoft.com/office/drawing/2014/main" id="{B2E3E99C-5FC6-4AC7-B39D-DBB7FEAC4380}"/>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2308590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X Images Option 1">
    <p:bg>
      <p:bgPr>
        <a:solidFill>
          <a:schemeClr val="accent1"/>
        </a:solidFill>
        <a:effectLst/>
      </p:bgPr>
    </p:bg>
    <p:spTree>
      <p:nvGrpSpPr>
        <p:cNvPr id="1" name=""/>
        <p:cNvGrpSpPr/>
        <p:nvPr/>
      </p:nvGrpSpPr>
      <p:grpSpPr>
        <a:xfrm>
          <a:off x="0" y="0"/>
          <a:ext cx="0" cy="0"/>
          <a:chOff x="0" y="0"/>
          <a:chExt cx="0" cy="0"/>
        </a:xfrm>
      </p:grpSpPr>
      <p:sp>
        <p:nvSpPr>
          <p:cNvPr id="19" name="Partner2">
            <a:extLst>
              <a:ext uri="{FF2B5EF4-FFF2-40B4-BE49-F238E27FC236}">
                <a16:creationId xmlns:a16="http://schemas.microsoft.com/office/drawing/2014/main" id="{7035F725-9952-46A6-9AAE-4E9006EBE336}"/>
              </a:ext>
            </a:extLst>
          </p:cNvPr>
          <p:cNvSpPr>
            <a:spLocks noGrp="1"/>
          </p:cNvSpPr>
          <p:nvPr>
            <p:ph type="body" sz="quarter" idx="12" hasCustomPrompt="1"/>
          </p:nvPr>
        </p:nvSpPr>
        <p:spPr>
          <a:xfrm rot="5400000">
            <a:off x="4204182" y="1518451"/>
            <a:ext cx="3783637" cy="3783637"/>
          </a:xfrm>
        </p:spPr>
        <p:txBody>
          <a:bodyPr lIns="0" tIns="0" rIns="0" bIns="0" anchor="b">
            <a:prstTxWarp prst="textArchDown">
              <a:avLst/>
            </a:prstTxWarp>
            <a:noAutofit/>
          </a:bodyPr>
          <a:lstStyle>
            <a:lvl1pPr marL="0" indent="0" algn="r">
              <a:lnSpc>
                <a:spcPct val="100000"/>
              </a:lnSpc>
              <a:buNone/>
              <a:defRPr sz="1500" spc="-150">
                <a:solidFill>
                  <a:schemeClr val="tx1">
                    <a:lumMod val="75000"/>
                    <a:lumOff val="2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Full Name</a:t>
            </a:r>
          </a:p>
        </p:txBody>
      </p:sp>
      <p:sp>
        <p:nvSpPr>
          <p:cNvPr id="26" name="Freeform: Shape 25">
            <a:extLst>
              <a:ext uri="{FF2B5EF4-FFF2-40B4-BE49-F238E27FC236}">
                <a16:creationId xmlns:a16="http://schemas.microsoft.com/office/drawing/2014/main" id="{BC615402-924F-401B-BD65-A798B33C317B}"/>
              </a:ext>
            </a:extLst>
          </p:cNvPr>
          <p:cNvSpPr/>
          <p:nvPr userDrawn="1"/>
        </p:nvSpPr>
        <p:spPr>
          <a:xfrm>
            <a:off x="10160000" y="4604185"/>
            <a:ext cx="2032000" cy="2235367"/>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5DC6AC28-B774-4C74-ABD4-87CF3FC533A3}"/>
              </a:ext>
            </a:extLst>
          </p:cNvPr>
          <p:cNvSpPr>
            <a:spLocks noGrp="1"/>
          </p:cNvSpPr>
          <p:nvPr>
            <p:ph type="pic" sz="quarter" idx="13" hasCustomPrompt="1"/>
          </p:nvPr>
        </p:nvSpPr>
        <p:spPr>
          <a:xfrm>
            <a:off x="7987819" y="389885"/>
            <a:ext cx="4204181" cy="6078230"/>
          </a:xfrm>
          <a:custGeom>
            <a:avLst/>
            <a:gdLst>
              <a:gd name="connsiteX0" fmla="*/ 3039115 w 4204181"/>
              <a:gd name="connsiteY0" fmla="*/ 0 h 6078230"/>
              <a:gd name="connsiteX1" fmla="*/ 3942855 w 4204181"/>
              <a:gd name="connsiteY1" fmla="*/ 136633 h 6078230"/>
              <a:gd name="connsiteX2" fmla="*/ 4204181 w 4204181"/>
              <a:gd name="connsiteY2" fmla="*/ 232279 h 6078230"/>
              <a:gd name="connsiteX3" fmla="*/ 4204181 w 4204181"/>
              <a:gd name="connsiteY3" fmla="*/ 5845951 h 6078230"/>
              <a:gd name="connsiteX4" fmla="*/ 3942855 w 4204181"/>
              <a:gd name="connsiteY4" fmla="*/ 5941598 h 6078230"/>
              <a:gd name="connsiteX5" fmla="*/ 3039115 w 4204181"/>
              <a:gd name="connsiteY5" fmla="*/ 6078230 h 6078230"/>
              <a:gd name="connsiteX6" fmla="*/ 0 w 4204181"/>
              <a:gd name="connsiteY6" fmla="*/ 3039115 h 6078230"/>
              <a:gd name="connsiteX7" fmla="*/ 3039115 w 4204181"/>
              <a:gd name="connsiteY7" fmla="*/ 0 h 607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4181" h="6078230">
                <a:moveTo>
                  <a:pt x="3039115" y="0"/>
                </a:moveTo>
                <a:cubicBezTo>
                  <a:pt x="3353826" y="0"/>
                  <a:pt x="3657364" y="47836"/>
                  <a:pt x="3942855" y="136633"/>
                </a:cubicBezTo>
                <a:lnTo>
                  <a:pt x="4204181" y="232279"/>
                </a:lnTo>
                <a:lnTo>
                  <a:pt x="4204181" y="5845951"/>
                </a:lnTo>
                <a:lnTo>
                  <a:pt x="3942855" y="5941598"/>
                </a:lnTo>
                <a:cubicBezTo>
                  <a:pt x="3657364" y="6030395"/>
                  <a:pt x="3353826" y="6078230"/>
                  <a:pt x="3039115" y="6078230"/>
                </a:cubicBezTo>
                <a:cubicBezTo>
                  <a:pt x="1360658" y="6078230"/>
                  <a:pt x="0" y="4717572"/>
                  <a:pt x="0" y="3039115"/>
                </a:cubicBezTo>
                <a:cubicBezTo>
                  <a:pt x="0" y="1360658"/>
                  <a:pt x="1360658" y="0"/>
                  <a:pt x="3039115" y="0"/>
                </a:cubicBez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3" name="Picture Placeholder 2">
            <a:extLst>
              <a:ext uri="{FF2B5EF4-FFF2-40B4-BE49-F238E27FC236}">
                <a16:creationId xmlns:a16="http://schemas.microsoft.com/office/drawing/2014/main" id="{ADBB36CF-AE68-448C-9565-55904AC8D47F}"/>
              </a:ext>
            </a:extLst>
          </p:cNvPr>
          <p:cNvSpPr>
            <a:spLocks noGrp="1"/>
          </p:cNvSpPr>
          <p:nvPr>
            <p:ph type="pic" sz="quarter" idx="14" hasCustomPrompt="1"/>
          </p:nvPr>
        </p:nvSpPr>
        <p:spPr>
          <a:xfrm>
            <a:off x="4448969" y="1781969"/>
            <a:ext cx="3294063" cy="3294062"/>
          </a:xfrm>
          <a:prstGeom prst="ellipse">
            <a:avLst/>
          </a:prstGeom>
          <a:solidFill>
            <a:schemeClr val="bg1">
              <a:lumMod val="95000"/>
            </a:schemeClr>
          </a:solidFill>
        </p:spPr>
        <p:txBody>
          <a:bodyPr anchor="ctr"/>
          <a:lstStyle>
            <a:lvl1pPr marL="0" indent="0" algn="ctr">
              <a:buNone/>
              <a:defRPr i="1"/>
            </a:lvl1pPr>
          </a:lstStyle>
          <a:p>
            <a:r>
              <a:rPr lang="en-US"/>
              <a:t>Insert Your Picture Here</a:t>
            </a:r>
          </a:p>
        </p:txBody>
      </p:sp>
      <p:sp>
        <p:nvSpPr>
          <p:cNvPr id="18" name="Partner1">
            <a:extLst>
              <a:ext uri="{FF2B5EF4-FFF2-40B4-BE49-F238E27FC236}">
                <a16:creationId xmlns:a16="http://schemas.microsoft.com/office/drawing/2014/main" id="{19B39F4A-5D33-4C5D-83B8-5B789CB03A82}"/>
              </a:ext>
            </a:extLst>
          </p:cNvPr>
          <p:cNvSpPr>
            <a:spLocks noGrp="1"/>
          </p:cNvSpPr>
          <p:nvPr>
            <p:ph type="body" sz="quarter" idx="11" hasCustomPrompt="1"/>
          </p:nvPr>
        </p:nvSpPr>
        <p:spPr>
          <a:xfrm rot="18900000">
            <a:off x="4222913" y="1537182"/>
            <a:ext cx="3746175" cy="3746175"/>
          </a:xfrm>
        </p:spPr>
        <p:txBody>
          <a:bodyPr anchor="b">
            <a:prstTxWarp prst="textArchDown">
              <a:avLst>
                <a:gd name="adj" fmla="val 21137488"/>
              </a:avLst>
            </a:prstTxWarp>
            <a:noAutofit/>
          </a:bodyPr>
          <a:lstStyle>
            <a:lvl1pPr marL="0" indent="0" algn="l">
              <a:lnSpc>
                <a:spcPct val="100000"/>
              </a:lnSpc>
              <a:buNone/>
              <a:defRPr sz="1500" b="1" spc="-100" baseline="0">
                <a:solidFill>
                  <a:schemeClr val="tx1">
                    <a:lumMod val="75000"/>
                    <a:lumOff val="25000"/>
                  </a:schemeClr>
                </a:solidFill>
              </a:defRPr>
            </a:lvl1pPr>
            <a:lvl2pPr>
              <a:defRPr b="1"/>
            </a:lvl2pPr>
            <a:lvl3pPr>
              <a:defRPr b="1"/>
            </a:lvl3pPr>
            <a:lvl4pPr>
              <a:defRPr b="1"/>
            </a:lvl4pPr>
            <a:lvl5pPr>
              <a:defRPr b="1"/>
            </a:lvl5pPr>
          </a:lstStyle>
          <a:p>
            <a:pPr lvl="0"/>
            <a:r>
              <a:rPr lang="en-US"/>
              <a:t>Full Name</a:t>
            </a:r>
          </a:p>
        </p:txBody>
      </p:sp>
      <p:sp>
        <p:nvSpPr>
          <p:cNvPr id="20" name="Arc 19">
            <a:extLst>
              <a:ext uri="{FF2B5EF4-FFF2-40B4-BE49-F238E27FC236}">
                <a16:creationId xmlns:a16="http://schemas.microsoft.com/office/drawing/2014/main" id="{520EB51B-ACDD-4CD5-8F48-81D58580F16B}"/>
              </a:ext>
            </a:extLst>
          </p:cNvPr>
          <p:cNvSpPr/>
          <p:nvPr userDrawn="1"/>
        </p:nvSpPr>
        <p:spPr>
          <a:xfrm>
            <a:off x="4185675" y="1473907"/>
            <a:ext cx="3859688" cy="3898285"/>
          </a:xfrm>
          <a:prstGeom prst="arc">
            <a:avLst>
              <a:gd name="adj1" fmla="val 1700406"/>
              <a:gd name="adj2" fmla="val 4849921"/>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1" name="Oval 20">
            <a:extLst>
              <a:ext uri="{FF2B5EF4-FFF2-40B4-BE49-F238E27FC236}">
                <a16:creationId xmlns:a16="http://schemas.microsoft.com/office/drawing/2014/main" id="{DCC3DC63-5EF8-4005-8818-6FC00D9B6AC0}"/>
              </a:ext>
            </a:extLst>
          </p:cNvPr>
          <p:cNvSpPr/>
          <p:nvPr userDrawn="1"/>
        </p:nvSpPr>
        <p:spPr>
          <a:xfrm>
            <a:off x="7759146" y="3991483"/>
            <a:ext cx="231235" cy="231235"/>
          </a:xfrm>
          <a:prstGeom prst="ellipse">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C6C58B18-CD3B-48ED-9EDC-C3D16617AFE0}"/>
              </a:ext>
            </a:extLst>
          </p:cNvPr>
          <p:cNvSpPr>
            <a:spLocks noGrp="1"/>
          </p:cNvSpPr>
          <p:nvPr>
            <p:ph type="pic" sz="quarter" idx="15" hasCustomPrompt="1"/>
          </p:nvPr>
        </p:nvSpPr>
        <p:spPr>
          <a:xfrm>
            <a:off x="0" y="0"/>
            <a:ext cx="4194929" cy="6858000"/>
          </a:xfrm>
          <a:custGeom>
            <a:avLst/>
            <a:gdLst>
              <a:gd name="connsiteX0" fmla="*/ 0 w 4194929"/>
              <a:gd name="connsiteY0" fmla="*/ 0 h 6858000"/>
              <a:gd name="connsiteX1" fmla="*/ 3215549 w 4194929"/>
              <a:gd name="connsiteY1" fmla="*/ 0 h 6858000"/>
              <a:gd name="connsiteX2" fmla="*/ 3238448 w 4194929"/>
              <a:gd name="connsiteY2" fmla="*/ 39827 h 6858000"/>
              <a:gd name="connsiteX3" fmla="*/ 4194929 w 4194929"/>
              <a:gd name="connsiteY3" fmla="*/ 3817257 h 6858000"/>
              <a:gd name="connsiteX4" fmla="*/ 3714054 w 4194929"/>
              <a:gd name="connsiteY4" fmla="*/ 6542069 h 6858000"/>
              <a:gd name="connsiteX5" fmla="*/ 3589487 w 4194929"/>
              <a:gd name="connsiteY5" fmla="*/ 6858000 h 6858000"/>
              <a:gd name="connsiteX6" fmla="*/ 0 w 41949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929" h="6858000">
                <a:moveTo>
                  <a:pt x="0" y="0"/>
                </a:moveTo>
                <a:lnTo>
                  <a:pt x="3215549" y="0"/>
                </a:lnTo>
                <a:lnTo>
                  <a:pt x="3238448" y="39827"/>
                </a:lnTo>
                <a:cubicBezTo>
                  <a:pt x="3848439" y="1162718"/>
                  <a:pt x="4194929" y="2449524"/>
                  <a:pt x="4194929" y="3817257"/>
                </a:cubicBezTo>
                <a:cubicBezTo>
                  <a:pt x="4194929" y="4774670"/>
                  <a:pt x="4025149" y="5692429"/>
                  <a:pt x="3714054" y="6542069"/>
                </a:cubicBezTo>
                <a:lnTo>
                  <a:pt x="3589487" y="6858000"/>
                </a:lnTo>
                <a:lnTo>
                  <a:pt x="0" y="6858000"/>
                </a:ln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15" name="Title 1">
            <a:extLst>
              <a:ext uri="{FF2B5EF4-FFF2-40B4-BE49-F238E27FC236}">
                <a16:creationId xmlns:a16="http://schemas.microsoft.com/office/drawing/2014/main" id="{C82FB82E-BD1A-4D54-8535-EECA1FBF8F7C}"/>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336037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X Images Option 2">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F1E111C-A1F2-4053-B077-36869C3F1ACC}"/>
              </a:ext>
            </a:extLst>
          </p:cNvPr>
          <p:cNvSpPr/>
          <p:nvPr userDrawn="1"/>
        </p:nvSpPr>
        <p:spPr>
          <a:xfrm flipH="1" flipV="1">
            <a:off x="3931098" y="4034400"/>
            <a:ext cx="544945" cy="2823601"/>
          </a:xfrm>
          <a:custGeom>
            <a:avLst/>
            <a:gdLst>
              <a:gd name="connsiteX0" fmla="*/ 544945 w 544945"/>
              <a:gd name="connsiteY0" fmla="*/ 2823601 h 2823601"/>
              <a:gd name="connsiteX1" fmla="*/ 482930 w 544945"/>
              <a:gd name="connsiteY1" fmla="*/ 2702516 h 2823601"/>
              <a:gd name="connsiteX2" fmla="*/ 0 w 544945"/>
              <a:gd name="connsiteY2" fmla="*/ 579324 h 2823601"/>
              <a:gd name="connsiteX3" fmla="*/ 25285 w 544945"/>
              <a:gd name="connsiteY3" fmla="*/ 78601 h 2823601"/>
              <a:gd name="connsiteX4" fmla="*/ 35272 w 544945"/>
              <a:gd name="connsiteY4" fmla="*/ 0 h 2823601"/>
              <a:gd name="connsiteX5" fmla="*/ 544945 w 544945"/>
              <a:gd name="connsiteY5" fmla="*/ 0 h 282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945" h="2823601">
                <a:moveTo>
                  <a:pt x="544945" y="2823601"/>
                </a:moveTo>
                <a:lnTo>
                  <a:pt x="482930" y="2702516"/>
                </a:lnTo>
                <a:cubicBezTo>
                  <a:pt x="173439" y="2060219"/>
                  <a:pt x="0" y="1340026"/>
                  <a:pt x="0" y="579324"/>
                </a:cubicBezTo>
                <a:cubicBezTo>
                  <a:pt x="0" y="410279"/>
                  <a:pt x="8565" y="243235"/>
                  <a:pt x="25285" y="78601"/>
                </a:cubicBezTo>
                <a:lnTo>
                  <a:pt x="35272" y="0"/>
                </a:lnTo>
                <a:lnTo>
                  <a:pt x="54494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Picture Placeholder 10">
            <a:extLst>
              <a:ext uri="{FF2B5EF4-FFF2-40B4-BE49-F238E27FC236}">
                <a16:creationId xmlns:a16="http://schemas.microsoft.com/office/drawing/2014/main" id="{5DC6AC28-B774-4C74-ABD4-87CF3FC533A3}"/>
              </a:ext>
            </a:extLst>
          </p:cNvPr>
          <p:cNvSpPr>
            <a:spLocks noGrp="1"/>
          </p:cNvSpPr>
          <p:nvPr>
            <p:ph type="pic" sz="quarter" idx="13" hasCustomPrompt="1"/>
          </p:nvPr>
        </p:nvSpPr>
        <p:spPr>
          <a:xfrm>
            <a:off x="7862251" y="844819"/>
            <a:ext cx="3923024" cy="3923024"/>
          </a:xfrm>
          <a:prstGeom prst="ellipse">
            <a:avLst/>
          </a:prstGeom>
          <a:solidFill>
            <a:schemeClr val="tx1"/>
          </a:solidFill>
        </p:spPr>
        <p:txBody>
          <a:bodyPr wrap="square" anchor="ctr">
            <a:noAutofit/>
          </a:bodyPr>
          <a:lstStyle>
            <a:lvl1pPr marL="0" indent="0" algn="ctr">
              <a:buNone/>
              <a:defRPr i="1"/>
            </a:lvl1pPr>
          </a:lstStyle>
          <a:p>
            <a:r>
              <a:rPr lang="en-US"/>
              <a:t>Insert Your Picture Here</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3" name="Picture Placeholder 2">
            <a:extLst>
              <a:ext uri="{FF2B5EF4-FFF2-40B4-BE49-F238E27FC236}">
                <a16:creationId xmlns:a16="http://schemas.microsoft.com/office/drawing/2014/main" id="{ADBB36CF-AE68-448C-9565-55904AC8D47F}"/>
              </a:ext>
            </a:extLst>
          </p:cNvPr>
          <p:cNvSpPr>
            <a:spLocks noGrp="1"/>
          </p:cNvSpPr>
          <p:nvPr>
            <p:ph type="pic" sz="quarter" idx="14" hasCustomPrompt="1"/>
          </p:nvPr>
        </p:nvSpPr>
        <p:spPr>
          <a:xfrm>
            <a:off x="4757157" y="2090157"/>
            <a:ext cx="2677686" cy="2677686"/>
          </a:xfrm>
          <a:prstGeom prst="rect">
            <a:avLst/>
          </a:prstGeom>
          <a:solidFill>
            <a:schemeClr val="tx1"/>
          </a:solidFill>
        </p:spPr>
        <p:txBody>
          <a:bodyPr anchor="ctr"/>
          <a:lstStyle>
            <a:lvl1pPr marL="0" indent="0" algn="ctr">
              <a:buNone/>
              <a:defRPr i="1"/>
            </a:lvl1pPr>
          </a:lstStyle>
          <a:p>
            <a:r>
              <a:rPr lang="en-US"/>
              <a:t>Insert Your Picture Here</a:t>
            </a:r>
          </a:p>
        </p:txBody>
      </p:sp>
      <p:sp>
        <p:nvSpPr>
          <p:cNvPr id="14" name="Picture Placeholder 13">
            <a:extLst>
              <a:ext uri="{FF2B5EF4-FFF2-40B4-BE49-F238E27FC236}">
                <a16:creationId xmlns:a16="http://schemas.microsoft.com/office/drawing/2014/main" id="{C6C58B18-CD3B-48ED-9EDC-C3D16617AFE0}"/>
              </a:ext>
            </a:extLst>
          </p:cNvPr>
          <p:cNvSpPr>
            <a:spLocks noGrp="1"/>
          </p:cNvSpPr>
          <p:nvPr>
            <p:ph type="pic" sz="quarter" idx="15" hasCustomPrompt="1"/>
          </p:nvPr>
        </p:nvSpPr>
        <p:spPr>
          <a:xfrm>
            <a:off x="0" y="2090156"/>
            <a:ext cx="4194929" cy="4767843"/>
          </a:xfrm>
          <a:prstGeom prst="rect">
            <a:avLst/>
          </a:prstGeom>
          <a:solidFill>
            <a:schemeClr val="tx1"/>
          </a:solidFill>
        </p:spPr>
        <p:txBody>
          <a:bodyPr wrap="square" anchor="ctr">
            <a:noAutofit/>
          </a:bodyPr>
          <a:lstStyle>
            <a:lvl1pPr marL="0" indent="0" algn="ctr">
              <a:buNone/>
              <a:defRPr i="1"/>
            </a:lvl1pPr>
          </a:lstStyle>
          <a:p>
            <a:r>
              <a:rPr lang="en-US"/>
              <a:t>Insert Your Picture Here</a:t>
            </a:r>
          </a:p>
        </p:txBody>
      </p:sp>
      <p:sp>
        <p:nvSpPr>
          <p:cNvPr id="12" name="TextBox 11">
            <a:extLst>
              <a:ext uri="{FF2B5EF4-FFF2-40B4-BE49-F238E27FC236}">
                <a16:creationId xmlns:a16="http://schemas.microsoft.com/office/drawing/2014/main" id="{2CDB40E8-08BC-44BB-8B19-4F82AA34B56E}"/>
              </a:ext>
            </a:extLst>
          </p:cNvPr>
          <p:cNvSpPr txBox="1"/>
          <p:nvPr userDrawn="1"/>
        </p:nvSpPr>
        <p:spPr>
          <a:xfrm>
            <a:off x="6346463" y="3723915"/>
            <a:ext cx="5089233" cy="2650170"/>
          </a:xfrm>
          <a:prstGeom prst="rect">
            <a:avLst/>
          </a:prstGeom>
          <a:noFill/>
        </p:spPr>
        <p:txBody>
          <a:bodyPr wrap="square" lIns="0" tIns="0" rIns="0" bIns="0" rtlCol="0" anchor="b">
            <a:noAutofit/>
          </a:bodyPr>
          <a:lstStyle/>
          <a:p>
            <a:pPr algn="r">
              <a:lnSpc>
                <a:spcPct val="60000"/>
              </a:lnSpc>
            </a:pPr>
            <a:r>
              <a:rPr lang="en-US" sz="17000" spc="-150">
                <a:solidFill>
                  <a:schemeClr val="tx1">
                    <a:lumMod val="65000"/>
                    <a:lumOff val="35000"/>
                  </a:schemeClr>
                </a:solidFill>
                <a:latin typeface="+mj-lt"/>
              </a:rPr>
              <a:t>and</a:t>
            </a:r>
          </a:p>
        </p:txBody>
      </p:sp>
      <p:sp>
        <p:nvSpPr>
          <p:cNvPr id="13" name="Partner1">
            <a:extLst>
              <a:ext uri="{FF2B5EF4-FFF2-40B4-BE49-F238E27FC236}">
                <a16:creationId xmlns:a16="http://schemas.microsoft.com/office/drawing/2014/main" id="{784F984E-45C3-496E-B4FA-5141F589D1D7}"/>
              </a:ext>
            </a:extLst>
          </p:cNvPr>
          <p:cNvSpPr>
            <a:spLocks noGrp="1"/>
          </p:cNvSpPr>
          <p:nvPr>
            <p:ph type="body" sz="quarter" idx="11" hasCustomPrompt="1"/>
          </p:nvPr>
        </p:nvSpPr>
        <p:spPr>
          <a:xfrm>
            <a:off x="7437817" y="3923510"/>
            <a:ext cx="2845704" cy="1273865"/>
          </a:xfrm>
        </p:spPr>
        <p:txBody>
          <a:bodyPr anchor="b">
            <a:noAutofit/>
          </a:bodyPr>
          <a:lstStyle>
            <a:lvl1pPr marL="0" indent="0">
              <a:lnSpc>
                <a:spcPct val="65000"/>
              </a:lnSpc>
              <a:buNone/>
              <a:defRPr sz="4000" b="1" spc="-100" baseline="0">
                <a:solidFill>
                  <a:schemeClr val="accent1"/>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15" name="Partner2">
            <a:extLst>
              <a:ext uri="{FF2B5EF4-FFF2-40B4-BE49-F238E27FC236}">
                <a16:creationId xmlns:a16="http://schemas.microsoft.com/office/drawing/2014/main" id="{658E42DF-F68C-4D59-98F4-881FDEC2F344}"/>
              </a:ext>
            </a:extLst>
          </p:cNvPr>
          <p:cNvSpPr>
            <a:spLocks noGrp="1"/>
          </p:cNvSpPr>
          <p:nvPr>
            <p:ph type="body" sz="quarter" idx="12" hasCustomPrompt="1"/>
          </p:nvPr>
        </p:nvSpPr>
        <p:spPr>
          <a:xfrm>
            <a:off x="8889357" y="5480273"/>
            <a:ext cx="2529056" cy="1147619"/>
          </a:xfrm>
        </p:spPr>
        <p:txBody>
          <a:bodyPr lIns="0" tIns="0" rIns="0" bIns="0" anchor="t">
            <a:noAutofit/>
          </a:bodyPr>
          <a:lstStyle>
            <a:lvl1pPr marL="0" indent="0" algn="r">
              <a:lnSpc>
                <a:spcPct val="65000"/>
              </a:lnSpc>
              <a:buNone/>
              <a:defRPr sz="4000" spc="-150">
                <a:solidFill>
                  <a:schemeClr val="accent1"/>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sp>
        <p:nvSpPr>
          <p:cNvPr id="22" name="Title 1">
            <a:extLst>
              <a:ext uri="{FF2B5EF4-FFF2-40B4-BE49-F238E27FC236}">
                <a16:creationId xmlns:a16="http://schemas.microsoft.com/office/drawing/2014/main" id="{2EF32876-89AC-4B06-8396-344598808680}"/>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171145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X Images Option 1">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8CE48A28-515A-4541-9B64-6E209B9729E7}"/>
              </a:ext>
            </a:extLst>
          </p:cNvPr>
          <p:cNvSpPr>
            <a:spLocks noGrp="1"/>
          </p:cNvSpPr>
          <p:nvPr>
            <p:ph type="pic" sz="quarter" idx="14" hasCustomPrompt="1"/>
          </p:nvPr>
        </p:nvSpPr>
        <p:spPr>
          <a:xfrm>
            <a:off x="6873300" y="1171968"/>
            <a:ext cx="2158332" cy="2158332"/>
          </a:xfrm>
          <a:prstGeom prst="rect">
            <a:avLst/>
          </a:pr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20" name="Freeform: Shape 19">
            <a:extLst>
              <a:ext uri="{FF2B5EF4-FFF2-40B4-BE49-F238E27FC236}">
                <a16:creationId xmlns:a16="http://schemas.microsoft.com/office/drawing/2014/main" id="{41467BD4-C017-430E-9ED3-A2DBF6AE68BC}"/>
              </a:ext>
            </a:extLst>
          </p:cNvPr>
          <p:cNvSpPr/>
          <p:nvPr userDrawn="1"/>
        </p:nvSpPr>
        <p:spPr>
          <a:xfrm flipH="1">
            <a:off x="1272599" y="0"/>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21" name="Picture Placeholder 20">
            <a:extLst>
              <a:ext uri="{FF2B5EF4-FFF2-40B4-BE49-F238E27FC236}">
                <a16:creationId xmlns:a16="http://schemas.microsoft.com/office/drawing/2014/main" id="{1874246C-F13A-4165-8427-05494C6F2A6F}"/>
              </a:ext>
            </a:extLst>
          </p:cNvPr>
          <p:cNvSpPr>
            <a:spLocks noGrp="1"/>
          </p:cNvSpPr>
          <p:nvPr>
            <p:ph type="pic" sz="quarter" idx="15" hasCustomPrompt="1"/>
          </p:nvPr>
        </p:nvSpPr>
        <p:spPr>
          <a:xfrm>
            <a:off x="0" y="0"/>
            <a:ext cx="6578837" cy="6858000"/>
          </a:xfrm>
          <a:custGeom>
            <a:avLst/>
            <a:gdLst>
              <a:gd name="connsiteX0" fmla="*/ 0 w 6578837"/>
              <a:gd name="connsiteY0" fmla="*/ 0 h 6858000"/>
              <a:gd name="connsiteX1" fmla="*/ 4076256 w 6578837"/>
              <a:gd name="connsiteY1" fmla="*/ 0 h 6858000"/>
              <a:gd name="connsiteX2" fmla="*/ 5168789 w 6578837"/>
              <a:gd name="connsiteY2" fmla="*/ 0 h 6858000"/>
              <a:gd name="connsiteX3" fmla="*/ 5209045 w 6578837"/>
              <a:gd name="connsiteY3" fmla="*/ 76864 h 6858000"/>
              <a:gd name="connsiteX4" fmla="*/ 6556675 w 6578837"/>
              <a:gd name="connsiteY4" fmla="*/ 6533091 h 6858000"/>
              <a:gd name="connsiteX5" fmla="*/ 6532887 w 6578837"/>
              <a:gd name="connsiteY5" fmla="*/ 6858000 h 6858000"/>
              <a:gd name="connsiteX6" fmla="*/ 5440354 w 6578837"/>
              <a:gd name="connsiteY6" fmla="*/ 6858000 h 6858000"/>
              <a:gd name="connsiteX7" fmla="*/ 0 w 657883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8837" h="6858000">
                <a:moveTo>
                  <a:pt x="0" y="0"/>
                </a:moveTo>
                <a:lnTo>
                  <a:pt x="4076256" y="0"/>
                </a:lnTo>
                <a:lnTo>
                  <a:pt x="5168789" y="0"/>
                </a:lnTo>
                <a:lnTo>
                  <a:pt x="5209045" y="76864"/>
                </a:lnTo>
                <a:cubicBezTo>
                  <a:pt x="6205340" y="2040801"/>
                  <a:pt x="6691748" y="4264523"/>
                  <a:pt x="6556675" y="6533091"/>
                </a:cubicBezTo>
                <a:lnTo>
                  <a:pt x="6532887" y="6858000"/>
                </a:lnTo>
                <a:lnTo>
                  <a:pt x="5440354" y="6858000"/>
                </a:lnTo>
                <a:lnTo>
                  <a:pt x="0" y="6858000"/>
                </a:ln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38" name="TextBox 37">
            <a:extLst>
              <a:ext uri="{FF2B5EF4-FFF2-40B4-BE49-F238E27FC236}">
                <a16:creationId xmlns:a16="http://schemas.microsoft.com/office/drawing/2014/main" id="{020DE40C-346E-4723-A023-71EAD3FA7901}"/>
              </a:ext>
            </a:extLst>
          </p:cNvPr>
          <p:cNvSpPr txBox="1"/>
          <p:nvPr userDrawn="1"/>
        </p:nvSpPr>
        <p:spPr>
          <a:xfrm>
            <a:off x="9280841" y="5044077"/>
            <a:ext cx="2374165" cy="1236324"/>
          </a:xfrm>
          <a:prstGeom prst="rect">
            <a:avLst/>
          </a:prstGeom>
          <a:noFill/>
        </p:spPr>
        <p:txBody>
          <a:bodyPr wrap="square" lIns="0" tIns="0" rIns="0" bIns="0" rtlCol="0" anchor="b">
            <a:noAutofit/>
          </a:bodyPr>
          <a:lstStyle/>
          <a:p>
            <a:pPr algn="r">
              <a:lnSpc>
                <a:spcPct val="60000"/>
              </a:lnSpc>
            </a:pPr>
            <a:r>
              <a:rPr lang="en-US" sz="6600" spc="-150">
                <a:solidFill>
                  <a:schemeClr val="accent1"/>
                </a:solidFill>
                <a:latin typeface="+mj-lt"/>
              </a:rPr>
              <a:t>and</a:t>
            </a:r>
          </a:p>
        </p:txBody>
      </p:sp>
      <p:sp>
        <p:nvSpPr>
          <p:cNvPr id="39" name="Partner1">
            <a:extLst>
              <a:ext uri="{FF2B5EF4-FFF2-40B4-BE49-F238E27FC236}">
                <a16:creationId xmlns:a16="http://schemas.microsoft.com/office/drawing/2014/main" id="{568FACEC-D87B-44EA-9EF1-CAA97FF393E3}"/>
              </a:ext>
            </a:extLst>
          </p:cNvPr>
          <p:cNvSpPr>
            <a:spLocks noGrp="1"/>
          </p:cNvSpPr>
          <p:nvPr>
            <p:ph type="body" sz="quarter" idx="11" hasCustomPrompt="1"/>
          </p:nvPr>
        </p:nvSpPr>
        <p:spPr>
          <a:xfrm>
            <a:off x="10074650" y="5416518"/>
            <a:ext cx="1188436" cy="415241"/>
          </a:xfrm>
        </p:spPr>
        <p:txBody>
          <a:bodyPr anchor="b">
            <a:noAutofit/>
          </a:bodyPr>
          <a:lstStyle>
            <a:lvl1pPr marL="0" indent="0">
              <a:lnSpc>
                <a:spcPct val="65000"/>
              </a:lnSpc>
              <a:buNone/>
              <a:defRPr sz="1400" b="1" spc="0" baseline="0">
                <a:solidFill>
                  <a:schemeClr val="tx1">
                    <a:lumMod val="75000"/>
                    <a:lumOff val="25000"/>
                  </a:schemeClr>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40" name="Partner2">
            <a:extLst>
              <a:ext uri="{FF2B5EF4-FFF2-40B4-BE49-F238E27FC236}">
                <a16:creationId xmlns:a16="http://schemas.microsoft.com/office/drawing/2014/main" id="{5D2BC617-5A80-4ED2-AFC3-6CDDAD3A34E1}"/>
              </a:ext>
            </a:extLst>
          </p:cNvPr>
          <p:cNvSpPr>
            <a:spLocks noGrp="1"/>
          </p:cNvSpPr>
          <p:nvPr>
            <p:ph type="body" sz="quarter" idx="12" hasCustomPrompt="1"/>
          </p:nvPr>
        </p:nvSpPr>
        <p:spPr>
          <a:xfrm>
            <a:off x="10499562" y="5928893"/>
            <a:ext cx="1188437" cy="535373"/>
          </a:xfrm>
        </p:spPr>
        <p:txBody>
          <a:bodyPr lIns="0" tIns="0" rIns="0" bIns="0" anchor="t">
            <a:noAutofit/>
          </a:bodyPr>
          <a:lstStyle>
            <a:lvl1pPr marL="0" indent="0" algn="r">
              <a:lnSpc>
                <a:spcPct val="65000"/>
              </a:lnSpc>
              <a:buNone/>
              <a:defRPr sz="1600" spc="0">
                <a:solidFill>
                  <a:schemeClr val="tx1">
                    <a:lumMod val="75000"/>
                    <a:lumOff val="2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sp>
        <p:nvSpPr>
          <p:cNvPr id="41" name="Date Placeholder 1">
            <a:extLst>
              <a:ext uri="{FF2B5EF4-FFF2-40B4-BE49-F238E27FC236}">
                <a16:creationId xmlns:a16="http://schemas.microsoft.com/office/drawing/2014/main" id="{2000978F-B65A-4F96-A723-FCBFFFDB709D}"/>
              </a:ext>
            </a:extLst>
          </p:cNvPr>
          <p:cNvSpPr>
            <a:spLocks noGrp="1"/>
          </p:cNvSpPr>
          <p:nvPr>
            <p:ph type="dt" sz="half" idx="16"/>
          </p:nvPr>
        </p:nvSpPr>
        <p:spPr>
          <a:xfrm>
            <a:off x="10074650" y="6356350"/>
            <a:ext cx="1580356" cy="365125"/>
          </a:xfrm>
        </p:spPr>
        <p:txBody>
          <a:bodyPr/>
          <a:lstStyle/>
          <a:p>
            <a:fld id="{39B360F8-476B-46A9-AE4D-B70F5EF3C486}" type="datetimeFigureOut">
              <a:rPr lang="en-US" smtClean="0"/>
              <a:pPr/>
              <a:t>10/20/23</a:t>
            </a:fld>
            <a:endParaRPr lang="en-US"/>
          </a:p>
        </p:txBody>
      </p:sp>
      <p:sp>
        <p:nvSpPr>
          <p:cNvPr id="18" name="Picture Placeholder 21">
            <a:extLst>
              <a:ext uri="{FF2B5EF4-FFF2-40B4-BE49-F238E27FC236}">
                <a16:creationId xmlns:a16="http://schemas.microsoft.com/office/drawing/2014/main" id="{6F53197A-130C-4EF1-ACFD-E5AF45391C96}"/>
              </a:ext>
            </a:extLst>
          </p:cNvPr>
          <p:cNvSpPr>
            <a:spLocks noGrp="1"/>
          </p:cNvSpPr>
          <p:nvPr>
            <p:ph type="pic" sz="quarter" idx="17" hasCustomPrompt="1"/>
          </p:nvPr>
        </p:nvSpPr>
        <p:spPr>
          <a:xfrm>
            <a:off x="9352657" y="1171968"/>
            <a:ext cx="2158332" cy="2158332"/>
          </a:xfrm>
          <a:prstGeom prst="rect">
            <a:avLst/>
          </a:pr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19" name="Picture Placeholder 21">
            <a:extLst>
              <a:ext uri="{FF2B5EF4-FFF2-40B4-BE49-F238E27FC236}">
                <a16:creationId xmlns:a16="http://schemas.microsoft.com/office/drawing/2014/main" id="{E862E647-704D-42AC-AD26-441D105BD805}"/>
              </a:ext>
            </a:extLst>
          </p:cNvPr>
          <p:cNvSpPr>
            <a:spLocks noGrp="1"/>
          </p:cNvSpPr>
          <p:nvPr>
            <p:ph type="pic" sz="quarter" idx="18" hasCustomPrompt="1"/>
          </p:nvPr>
        </p:nvSpPr>
        <p:spPr>
          <a:xfrm>
            <a:off x="6873299" y="3662644"/>
            <a:ext cx="2158332" cy="2158332"/>
          </a:xfrm>
          <a:prstGeom prst="rect">
            <a:avLst/>
          </a:pr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25" name="Title 1">
            <a:extLst>
              <a:ext uri="{FF2B5EF4-FFF2-40B4-BE49-F238E27FC236}">
                <a16:creationId xmlns:a16="http://schemas.microsoft.com/office/drawing/2014/main" id="{77F877D9-0191-4E5A-9E43-2FC2AA26ACE4}"/>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522932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X Images Option 2">
    <p:bg>
      <p:bgPr>
        <a:solidFill>
          <a:schemeClr val="accent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17B0210-0B8B-43B0-A326-1AC9D4A6D2FE}"/>
              </a:ext>
            </a:extLst>
          </p:cNvPr>
          <p:cNvSpPr>
            <a:spLocks noGrp="1"/>
          </p:cNvSpPr>
          <p:nvPr>
            <p:ph type="pic" sz="quarter" idx="14" hasCustomPrompt="1"/>
          </p:nvPr>
        </p:nvSpPr>
        <p:spPr>
          <a:xfrm>
            <a:off x="0" y="2"/>
            <a:ext cx="2718994" cy="5872039"/>
          </a:xfrm>
          <a:custGeom>
            <a:avLst/>
            <a:gdLst>
              <a:gd name="connsiteX0" fmla="*/ 0 w 2718994"/>
              <a:gd name="connsiteY0" fmla="*/ 0 h 5872039"/>
              <a:gd name="connsiteX1" fmla="*/ 2435594 w 2718994"/>
              <a:gd name="connsiteY1" fmla="*/ 0 h 5872039"/>
              <a:gd name="connsiteX2" fmla="*/ 2507736 w 2718994"/>
              <a:gd name="connsiteY2" fmla="*/ 213210 h 5872039"/>
              <a:gd name="connsiteX3" fmla="*/ 2718994 w 2718994"/>
              <a:gd name="connsiteY3" fmla="*/ 1610549 h 5872039"/>
              <a:gd name="connsiteX4" fmla="*/ 57205 w 2718994"/>
              <a:gd name="connsiteY4" fmla="*/ 5846177 h 5872039"/>
              <a:gd name="connsiteX5" fmla="*/ 0 w 2718994"/>
              <a:gd name="connsiteY5" fmla="*/ 5872039 h 587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8994" h="5872039">
                <a:moveTo>
                  <a:pt x="0" y="0"/>
                </a:moveTo>
                <a:lnTo>
                  <a:pt x="2435594" y="0"/>
                </a:lnTo>
                <a:lnTo>
                  <a:pt x="2507736" y="213210"/>
                </a:lnTo>
                <a:cubicBezTo>
                  <a:pt x="2645032" y="654629"/>
                  <a:pt x="2718994" y="1123952"/>
                  <a:pt x="2718994" y="1610549"/>
                </a:cubicBezTo>
                <a:cubicBezTo>
                  <a:pt x="2718994" y="3475839"/>
                  <a:pt x="1632160" y="5087286"/>
                  <a:pt x="57205" y="5846177"/>
                </a:cubicBezTo>
                <a:lnTo>
                  <a:pt x="0" y="5872039"/>
                </a:ln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20" name="Freeform: Shape 19">
            <a:extLst>
              <a:ext uri="{FF2B5EF4-FFF2-40B4-BE49-F238E27FC236}">
                <a16:creationId xmlns:a16="http://schemas.microsoft.com/office/drawing/2014/main" id="{41467BD4-C017-430E-9ED3-A2DBF6AE68BC}"/>
              </a:ext>
            </a:extLst>
          </p:cNvPr>
          <p:cNvSpPr/>
          <p:nvPr userDrawn="1"/>
        </p:nvSpPr>
        <p:spPr>
          <a:xfrm flipV="1">
            <a:off x="5220292" y="4010025"/>
            <a:ext cx="2588875" cy="2847975"/>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21" name="Picture Placeholder 20">
            <a:extLst>
              <a:ext uri="{FF2B5EF4-FFF2-40B4-BE49-F238E27FC236}">
                <a16:creationId xmlns:a16="http://schemas.microsoft.com/office/drawing/2014/main" id="{1874246C-F13A-4165-8427-05494C6F2A6F}"/>
              </a:ext>
            </a:extLst>
          </p:cNvPr>
          <p:cNvSpPr>
            <a:spLocks noGrp="1"/>
          </p:cNvSpPr>
          <p:nvPr>
            <p:ph type="pic" sz="quarter" idx="15" hasCustomPrompt="1"/>
          </p:nvPr>
        </p:nvSpPr>
        <p:spPr>
          <a:xfrm>
            <a:off x="5613163" y="0"/>
            <a:ext cx="6578837" cy="6858000"/>
          </a:xfrm>
          <a:prstGeom prst="rect">
            <a:avLst/>
          </a:pr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38" name="TextBox 37">
            <a:extLst>
              <a:ext uri="{FF2B5EF4-FFF2-40B4-BE49-F238E27FC236}">
                <a16:creationId xmlns:a16="http://schemas.microsoft.com/office/drawing/2014/main" id="{020DE40C-346E-4723-A023-71EAD3FA7901}"/>
              </a:ext>
            </a:extLst>
          </p:cNvPr>
          <p:cNvSpPr txBox="1"/>
          <p:nvPr userDrawn="1"/>
        </p:nvSpPr>
        <p:spPr>
          <a:xfrm>
            <a:off x="2470168" y="3888377"/>
            <a:ext cx="2374165" cy="1236324"/>
          </a:xfrm>
          <a:prstGeom prst="rect">
            <a:avLst/>
          </a:prstGeom>
          <a:noFill/>
        </p:spPr>
        <p:txBody>
          <a:bodyPr wrap="square" lIns="0" tIns="0" rIns="0" bIns="0" rtlCol="0" anchor="b">
            <a:noAutofit/>
          </a:bodyPr>
          <a:lstStyle/>
          <a:p>
            <a:pPr algn="r">
              <a:lnSpc>
                <a:spcPct val="60000"/>
              </a:lnSpc>
            </a:pPr>
            <a:r>
              <a:rPr lang="en-US" sz="6600" spc="-150">
                <a:solidFill>
                  <a:schemeClr val="accent1">
                    <a:lumMod val="90000"/>
                  </a:schemeClr>
                </a:solidFill>
                <a:latin typeface="+mj-lt"/>
              </a:rPr>
              <a:t>and</a:t>
            </a:r>
          </a:p>
        </p:txBody>
      </p:sp>
      <p:sp>
        <p:nvSpPr>
          <p:cNvPr id="39" name="Partner1">
            <a:extLst>
              <a:ext uri="{FF2B5EF4-FFF2-40B4-BE49-F238E27FC236}">
                <a16:creationId xmlns:a16="http://schemas.microsoft.com/office/drawing/2014/main" id="{568FACEC-D87B-44EA-9EF1-CAA97FF393E3}"/>
              </a:ext>
            </a:extLst>
          </p:cNvPr>
          <p:cNvSpPr>
            <a:spLocks noGrp="1"/>
          </p:cNvSpPr>
          <p:nvPr>
            <p:ph type="body" sz="quarter" idx="11" hasCustomPrompt="1"/>
          </p:nvPr>
        </p:nvSpPr>
        <p:spPr>
          <a:xfrm>
            <a:off x="3263977" y="4260818"/>
            <a:ext cx="1188436" cy="415241"/>
          </a:xfrm>
        </p:spPr>
        <p:txBody>
          <a:bodyPr anchor="b">
            <a:noAutofit/>
          </a:bodyPr>
          <a:lstStyle>
            <a:lvl1pPr marL="0" indent="0">
              <a:lnSpc>
                <a:spcPct val="65000"/>
              </a:lnSpc>
              <a:buNone/>
              <a:defRPr sz="1400" b="1" spc="0" baseline="0">
                <a:solidFill>
                  <a:schemeClr val="tx1">
                    <a:lumMod val="75000"/>
                    <a:lumOff val="25000"/>
                  </a:schemeClr>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40" name="Partner2">
            <a:extLst>
              <a:ext uri="{FF2B5EF4-FFF2-40B4-BE49-F238E27FC236}">
                <a16:creationId xmlns:a16="http://schemas.microsoft.com/office/drawing/2014/main" id="{5D2BC617-5A80-4ED2-AFC3-6CDDAD3A34E1}"/>
              </a:ext>
            </a:extLst>
          </p:cNvPr>
          <p:cNvSpPr>
            <a:spLocks noGrp="1"/>
          </p:cNvSpPr>
          <p:nvPr>
            <p:ph type="body" sz="quarter" idx="12" hasCustomPrompt="1"/>
          </p:nvPr>
        </p:nvSpPr>
        <p:spPr>
          <a:xfrm>
            <a:off x="3688889" y="4773193"/>
            <a:ext cx="1188437" cy="535373"/>
          </a:xfrm>
        </p:spPr>
        <p:txBody>
          <a:bodyPr lIns="0" tIns="0" rIns="0" bIns="0" anchor="t">
            <a:noAutofit/>
          </a:bodyPr>
          <a:lstStyle>
            <a:lvl1pPr marL="0" indent="0" algn="r">
              <a:lnSpc>
                <a:spcPct val="65000"/>
              </a:lnSpc>
              <a:buNone/>
              <a:defRPr sz="1600" spc="0">
                <a:solidFill>
                  <a:schemeClr val="tx1">
                    <a:lumMod val="75000"/>
                    <a:lumOff val="2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sp>
        <p:nvSpPr>
          <p:cNvPr id="41" name="Date Placeholder 1">
            <a:extLst>
              <a:ext uri="{FF2B5EF4-FFF2-40B4-BE49-F238E27FC236}">
                <a16:creationId xmlns:a16="http://schemas.microsoft.com/office/drawing/2014/main" id="{2000978F-B65A-4F96-A723-FCBFFFDB709D}"/>
              </a:ext>
            </a:extLst>
          </p:cNvPr>
          <p:cNvSpPr>
            <a:spLocks noGrp="1"/>
          </p:cNvSpPr>
          <p:nvPr>
            <p:ph type="dt" sz="half" idx="16"/>
          </p:nvPr>
        </p:nvSpPr>
        <p:spPr>
          <a:xfrm>
            <a:off x="3263977" y="5200650"/>
            <a:ext cx="1580356" cy="365125"/>
          </a:xfrm>
        </p:spPr>
        <p:txBody>
          <a:bodyPr/>
          <a:lstStyle/>
          <a:p>
            <a:fld id="{39B360F8-476B-46A9-AE4D-B70F5EF3C486}" type="datetimeFigureOut">
              <a:rPr lang="en-US" smtClean="0"/>
              <a:pPr/>
              <a:t>10/20/23</a:t>
            </a:fld>
            <a:endParaRPr lang="en-US"/>
          </a:p>
        </p:txBody>
      </p:sp>
      <p:sp>
        <p:nvSpPr>
          <p:cNvPr id="18" name="Picture Placeholder 21">
            <a:extLst>
              <a:ext uri="{FF2B5EF4-FFF2-40B4-BE49-F238E27FC236}">
                <a16:creationId xmlns:a16="http://schemas.microsoft.com/office/drawing/2014/main" id="{6F53197A-130C-4EF1-ACFD-E5AF45391C96}"/>
              </a:ext>
            </a:extLst>
          </p:cNvPr>
          <p:cNvSpPr>
            <a:spLocks noGrp="1"/>
          </p:cNvSpPr>
          <p:nvPr>
            <p:ph type="pic" sz="quarter" idx="17" hasCustomPrompt="1"/>
          </p:nvPr>
        </p:nvSpPr>
        <p:spPr>
          <a:xfrm>
            <a:off x="2890477" y="1890457"/>
            <a:ext cx="2158332" cy="2158332"/>
          </a:xfrm>
          <a:prstGeom prst="ellipse">
            <a:avLst/>
          </a:pr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19" name="Picture Placeholder 21">
            <a:extLst>
              <a:ext uri="{FF2B5EF4-FFF2-40B4-BE49-F238E27FC236}">
                <a16:creationId xmlns:a16="http://schemas.microsoft.com/office/drawing/2014/main" id="{E862E647-704D-42AC-AD26-441D105BD805}"/>
              </a:ext>
            </a:extLst>
          </p:cNvPr>
          <p:cNvSpPr>
            <a:spLocks noGrp="1"/>
          </p:cNvSpPr>
          <p:nvPr>
            <p:ph type="pic" sz="quarter" idx="18" hasCustomPrompt="1"/>
          </p:nvPr>
        </p:nvSpPr>
        <p:spPr>
          <a:xfrm>
            <a:off x="876753" y="3407443"/>
            <a:ext cx="2158332" cy="2158332"/>
          </a:xfrm>
          <a:prstGeom prst="ellipse">
            <a:avLst/>
          </a:pr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14" name="Title 1">
            <a:extLst>
              <a:ext uri="{FF2B5EF4-FFF2-40B4-BE49-F238E27FC236}">
                <a16:creationId xmlns:a16="http://schemas.microsoft.com/office/drawing/2014/main" id="{B134700C-FF3A-45AE-BBEF-11DE9CED9422}"/>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715944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BF6FD243-D4D7-4B71-96F1-26FF4C588224}"/>
              </a:ext>
            </a:extLst>
          </p:cNvPr>
          <p:cNvSpPr/>
          <p:nvPr userDrawn="1"/>
        </p:nvSpPr>
        <p:spPr>
          <a:xfrm>
            <a:off x="4566366" y="0"/>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E02F2B1-C274-494E-A3B3-021D26E9CD93}"/>
              </a:ext>
            </a:extLst>
          </p:cNvPr>
          <p:cNvGrpSpPr/>
          <p:nvPr userDrawn="1"/>
        </p:nvGrpSpPr>
        <p:grpSpPr>
          <a:xfrm flipH="1">
            <a:off x="299950" y="310835"/>
            <a:ext cx="5400000" cy="5818165"/>
            <a:chOff x="6148300" y="310835"/>
            <a:chExt cx="5400000" cy="5818165"/>
          </a:xfrm>
        </p:grpSpPr>
        <p:sp>
          <p:nvSpPr>
            <p:cNvPr id="11" name="Oval 10">
              <a:extLst>
                <a:ext uri="{FF2B5EF4-FFF2-40B4-BE49-F238E27FC236}">
                  <a16:creationId xmlns:a16="http://schemas.microsoft.com/office/drawing/2014/main" id="{7B4FA044-6959-4418-9944-070235E5B790}"/>
                </a:ext>
              </a:extLst>
            </p:cNvPr>
            <p:cNvSpPr/>
            <p:nvPr userDrawn="1"/>
          </p:nvSpPr>
          <p:spPr>
            <a:xfrm>
              <a:off x="8872582" y="613382"/>
              <a:ext cx="231235" cy="231235"/>
            </a:xfrm>
            <a:prstGeom prst="ellipse">
              <a:avLst/>
            </a:prstGeom>
            <a:noFill/>
            <a:ln w="889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F513554D-1421-485E-80DD-AA9AD8E3B387}"/>
                </a:ext>
              </a:extLst>
            </p:cNvPr>
            <p:cNvSpPr/>
            <p:nvPr userDrawn="1"/>
          </p:nvSpPr>
          <p:spPr>
            <a:xfrm>
              <a:off x="6148300" y="729000"/>
              <a:ext cx="5400000" cy="5400000"/>
            </a:xfrm>
            <a:prstGeom prst="arc">
              <a:avLst>
                <a:gd name="adj1" fmla="val 12607669"/>
                <a:gd name="adj2" fmla="val 16157596"/>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nvGrpSpPr>
            <p:cNvPr id="13" name="Group 12">
              <a:extLst>
                <a:ext uri="{FF2B5EF4-FFF2-40B4-BE49-F238E27FC236}">
                  <a16:creationId xmlns:a16="http://schemas.microsoft.com/office/drawing/2014/main" id="{A53696A4-21AC-45FE-A662-EB43EEDAC4A8}"/>
                </a:ext>
              </a:extLst>
            </p:cNvPr>
            <p:cNvGrpSpPr/>
            <p:nvPr userDrawn="1"/>
          </p:nvGrpSpPr>
          <p:grpSpPr>
            <a:xfrm rot="2700000">
              <a:off x="8958037" y="306646"/>
              <a:ext cx="60325" cy="842192"/>
              <a:chOff x="8958037" y="306646"/>
              <a:chExt cx="60325" cy="842192"/>
            </a:xfrm>
            <a:solidFill>
              <a:schemeClr val="accent1"/>
            </a:solidFill>
          </p:grpSpPr>
          <p:sp>
            <p:nvSpPr>
              <p:cNvPr id="17" name="Oval 16">
                <a:extLst>
                  <a:ext uri="{FF2B5EF4-FFF2-40B4-BE49-F238E27FC236}">
                    <a16:creationId xmlns:a16="http://schemas.microsoft.com/office/drawing/2014/main" id="{7AF0074E-BAA6-4776-805F-FEE061F79139}"/>
                  </a:ext>
                </a:extLst>
              </p:cNvPr>
              <p:cNvSpPr/>
              <p:nvPr userDrawn="1"/>
            </p:nvSpPr>
            <p:spPr>
              <a:xfrm>
                <a:off x="8958037" y="306646"/>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F29E971-87D8-4B8C-9B29-A517519825D8}"/>
                  </a:ext>
                </a:extLst>
              </p:cNvPr>
              <p:cNvSpPr/>
              <p:nvPr userDrawn="1"/>
            </p:nvSpPr>
            <p:spPr>
              <a:xfrm>
                <a:off x="8958037" y="1088513"/>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31945AA-B8FC-4E05-9DE0-71F02DF7EB25}"/>
                </a:ext>
              </a:extLst>
            </p:cNvPr>
            <p:cNvGrpSpPr/>
            <p:nvPr userDrawn="1"/>
          </p:nvGrpSpPr>
          <p:grpSpPr>
            <a:xfrm rot="8100000">
              <a:off x="8953847" y="310835"/>
              <a:ext cx="60325" cy="842192"/>
              <a:chOff x="8958037" y="306646"/>
              <a:chExt cx="60325" cy="842192"/>
            </a:xfrm>
            <a:solidFill>
              <a:schemeClr val="accent1"/>
            </a:solidFill>
          </p:grpSpPr>
          <p:sp>
            <p:nvSpPr>
              <p:cNvPr id="15" name="Oval 14">
                <a:extLst>
                  <a:ext uri="{FF2B5EF4-FFF2-40B4-BE49-F238E27FC236}">
                    <a16:creationId xmlns:a16="http://schemas.microsoft.com/office/drawing/2014/main" id="{0E3DCEA3-645D-418F-BFA7-C138C399FC69}"/>
                  </a:ext>
                </a:extLst>
              </p:cNvPr>
              <p:cNvSpPr/>
              <p:nvPr userDrawn="1"/>
            </p:nvSpPr>
            <p:spPr>
              <a:xfrm>
                <a:off x="8958037" y="306646"/>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DA44146-17AC-4DA3-9079-6EB33FEA8D1E}"/>
                  </a:ext>
                </a:extLst>
              </p:cNvPr>
              <p:cNvSpPr/>
              <p:nvPr userDrawn="1"/>
            </p:nvSpPr>
            <p:spPr>
              <a:xfrm>
                <a:off x="8958037" y="1088513"/>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C3ACE622-AF14-4BED-AF39-906C05BB411E}"/>
              </a:ext>
            </a:extLst>
          </p:cNvPr>
          <p:cNvSpPr>
            <a:spLocks noGrp="1"/>
          </p:cNvSpPr>
          <p:nvPr>
            <p:ph type="title"/>
          </p:nvPr>
        </p:nvSpPr>
        <p:spPr>
          <a:xfrm>
            <a:off x="839788" y="457200"/>
            <a:ext cx="3932237" cy="2971800"/>
          </a:xfrm>
        </p:spPr>
        <p:txBody>
          <a:bodyPr anchor="b"/>
          <a:lstStyle>
            <a:lvl1pPr>
              <a:defRPr sz="3200"/>
            </a:lvl1pPr>
          </a:lstStyle>
          <a:p>
            <a:r>
              <a:rPr lang="en-US"/>
              <a:t>Click to edit Master title style</a:t>
            </a:r>
          </a:p>
        </p:txBody>
      </p:sp>
      <p:sp>
        <p:nvSpPr>
          <p:cNvPr id="20" name="Picture Placeholder 19">
            <a:extLst>
              <a:ext uri="{FF2B5EF4-FFF2-40B4-BE49-F238E27FC236}">
                <a16:creationId xmlns:a16="http://schemas.microsoft.com/office/drawing/2014/main" id="{57F0A909-B9AF-4CEB-A556-404A9B18B4DE}"/>
              </a:ext>
            </a:extLst>
          </p:cNvPr>
          <p:cNvSpPr>
            <a:spLocks noGrp="1"/>
          </p:cNvSpPr>
          <p:nvPr>
            <p:ph type="pic" idx="1" hasCustomPrompt="1"/>
          </p:nvPr>
        </p:nvSpPr>
        <p:spPr>
          <a:xfrm>
            <a:off x="5299076" y="0"/>
            <a:ext cx="6892924" cy="6857999"/>
          </a:xfrm>
          <a:custGeom>
            <a:avLst/>
            <a:gdLst>
              <a:gd name="connsiteX0" fmla="*/ 117354 w 6892924"/>
              <a:gd name="connsiteY0" fmla="*/ 0 h 6857999"/>
              <a:gd name="connsiteX1" fmla="*/ 6892924 w 6892924"/>
              <a:gd name="connsiteY1" fmla="*/ 0 h 6857999"/>
              <a:gd name="connsiteX2" fmla="*/ 6892924 w 6892924"/>
              <a:gd name="connsiteY2" fmla="*/ 6857999 h 6857999"/>
              <a:gd name="connsiteX3" fmla="*/ 1270829 w 6892924"/>
              <a:gd name="connsiteY3" fmla="*/ 6857999 h 6857999"/>
              <a:gd name="connsiteX4" fmla="*/ 1125242 w 6892924"/>
              <a:gd name="connsiteY4" fmla="*/ 6573744 h 6857999"/>
              <a:gd name="connsiteX5" fmla="*/ 0 w 6892924"/>
              <a:gd name="connsiteY5" fmla="*/ 1626625 h 6857999"/>
              <a:gd name="connsiteX6" fmla="*/ 58912 w 6892924"/>
              <a:gd name="connsiteY6" fmla="*/ 4599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2924" h="6857999">
                <a:moveTo>
                  <a:pt x="117354" y="0"/>
                </a:moveTo>
                <a:lnTo>
                  <a:pt x="6892924" y="0"/>
                </a:lnTo>
                <a:lnTo>
                  <a:pt x="6892924" y="6857999"/>
                </a:lnTo>
                <a:lnTo>
                  <a:pt x="1270829" y="6857999"/>
                </a:lnTo>
                <a:lnTo>
                  <a:pt x="1125242" y="6573744"/>
                </a:lnTo>
                <a:cubicBezTo>
                  <a:pt x="404117" y="5077166"/>
                  <a:pt x="0" y="3399089"/>
                  <a:pt x="0" y="1626625"/>
                </a:cubicBezTo>
                <a:cubicBezTo>
                  <a:pt x="0" y="1232744"/>
                  <a:pt x="19955" y="843524"/>
                  <a:pt x="58912" y="459922"/>
                </a:cubicBezTo>
                <a:close/>
              </a:path>
            </a:pathLst>
          </a:custGeom>
          <a:solidFill>
            <a:schemeClr val="bg1">
              <a:lumMod val="95000"/>
            </a:schemeClr>
          </a:solidFill>
        </p:spPr>
        <p:txBody>
          <a:bodyPr wrap="square" anchor="ctr">
            <a:noAutofit/>
          </a:bodyPr>
          <a:lstStyle>
            <a:lvl1pPr marL="0" indent="0" algn="ctr">
              <a:buNone/>
              <a:defRPr sz="18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Insert Your Picture Here</a:t>
            </a:r>
          </a:p>
        </p:txBody>
      </p:sp>
      <p:sp>
        <p:nvSpPr>
          <p:cNvPr id="4" name="Text Placeholder 3">
            <a:extLst>
              <a:ext uri="{FF2B5EF4-FFF2-40B4-BE49-F238E27FC236}">
                <a16:creationId xmlns:a16="http://schemas.microsoft.com/office/drawing/2014/main" id="{929977E0-0E5C-483E-A085-6171B350EA79}"/>
              </a:ext>
            </a:extLst>
          </p:cNvPr>
          <p:cNvSpPr>
            <a:spLocks noGrp="1"/>
          </p:cNvSpPr>
          <p:nvPr>
            <p:ph type="body" sz="half" idx="2"/>
          </p:nvPr>
        </p:nvSpPr>
        <p:spPr>
          <a:xfrm>
            <a:off x="839788" y="3715352"/>
            <a:ext cx="3932237" cy="2153635"/>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7">
            <a:extLst>
              <a:ext uri="{FF2B5EF4-FFF2-40B4-BE49-F238E27FC236}">
                <a16:creationId xmlns:a16="http://schemas.microsoft.com/office/drawing/2014/main" id="{65345748-538C-4F70-BEA1-188643E100A8}"/>
              </a:ext>
            </a:extLst>
          </p:cNvPr>
          <p:cNvSpPr>
            <a:spLocks noGrp="1"/>
          </p:cNvSpPr>
          <p:nvPr>
            <p:ph type="sldNum" sz="quarter" idx="10"/>
          </p:nvPr>
        </p:nvSpPr>
        <p:spPr/>
        <p:txBody>
          <a:bodyPr/>
          <a:lstStyle/>
          <a:p>
            <a:fld id="{EB96C8EE-5CE2-4DF5-AEBC-F7D540F7D759}" type="slidenum">
              <a:rPr lang="en-US" smtClean="0"/>
              <a:pPr/>
              <a:t>‹#›</a:t>
            </a:fld>
            <a:endParaRPr lang="en-US"/>
          </a:p>
        </p:txBody>
      </p:sp>
    </p:spTree>
    <p:extLst>
      <p:ext uri="{BB962C8B-B14F-4D97-AF65-F5344CB8AC3E}">
        <p14:creationId xmlns:p14="http://schemas.microsoft.com/office/powerpoint/2010/main" val="3097898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Option 2">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BF6FD243-D4D7-4B71-96F1-26FF4C588224}"/>
              </a:ext>
            </a:extLst>
          </p:cNvPr>
          <p:cNvSpPr/>
          <p:nvPr userDrawn="1"/>
        </p:nvSpPr>
        <p:spPr>
          <a:xfrm flipV="1">
            <a:off x="3606800" y="1381352"/>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6D917FDB-196A-44E4-BC0A-BE5B4354B1FF}"/>
              </a:ext>
            </a:extLst>
          </p:cNvPr>
          <p:cNvSpPr>
            <a:spLocks noGrp="1"/>
          </p:cNvSpPr>
          <p:nvPr>
            <p:ph type="pic" idx="1" hasCustomPrompt="1"/>
          </p:nvPr>
        </p:nvSpPr>
        <p:spPr>
          <a:xfrm>
            <a:off x="3155841" y="0"/>
            <a:ext cx="9036159" cy="6857999"/>
          </a:xfrm>
          <a:custGeom>
            <a:avLst/>
            <a:gdLst>
              <a:gd name="connsiteX0" fmla="*/ 117355 w 9036159"/>
              <a:gd name="connsiteY0" fmla="*/ 0 h 6857999"/>
              <a:gd name="connsiteX1" fmla="*/ 9036159 w 9036159"/>
              <a:gd name="connsiteY1" fmla="*/ 0 h 6857999"/>
              <a:gd name="connsiteX2" fmla="*/ 9036159 w 9036159"/>
              <a:gd name="connsiteY2" fmla="*/ 6857999 h 6857999"/>
              <a:gd name="connsiteX3" fmla="*/ 1270830 w 9036159"/>
              <a:gd name="connsiteY3" fmla="*/ 6857999 h 6857999"/>
              <a:gd name="connsiteX4" fmla="*/ 1125243 w 9036159"/>
              <a:gd name="connsiteY4" fmla="*/ 6573744 h 6857999"/>
              <a:gd name="connsiteX5" fmla="*/ 0 w 9036159"/>
              <a:gd name="connsiteY5" fmla="*/ 1626625 h 6857999"/>
              <a:gd name="connsiteX6" fmla="*/ 58913 w 9036159"/>
              <a:gd name="connsiteY6" fmla="*/ 4599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6159" h="6857999">
                <a:moveTo>
                  <a:pt x="117355" y="0"/>
                </a:moveTo>
                <a:lnTo>
                  <a:pt x="9036159" y="0"/>
                </a:lnTo>
                <a:lnTo>
                  <a:pt x="9036159" y="6857999"/>
                </a:lnTo>
                <a:lnTo>
                  <a:pt x="1270830" y="6857999"/>
                </a:lnTo>
                <a:lnTo>
                  <a:pt x="1125243" y="6573744"/>
                </a:lnTo>
                <a:cubicBezTo>
                  <a:pt x="404118" y="5077166"/>
                  <a:pt x="0" y="3399089"/>
                  <a:pt x="0" y="1626625"/>
                </a:cubicBezTo>
                <a:cubicBezTo>
                  <a:pt x="0" y="1232744"/>
                  <a:pt x="19956" y="843524"/>
                  <a:pt x="58913" y="459922"/>
                </a:cubicBezTo>
                <a:close/>
              </a:path>
            </a:pathLst>
          </a:custGeom>
          <a:solidFill>
            <a:schemeClr val="bg1">
              <a:lumMod val="95000"/>
            </a:schemeClr>
          </a:solidFill>
        </p:spPr>
        <p:txBody>
          <a:bodyPr wrap="square" anchor="ctr">
            <a:noAutofit/>
          </a:bodyPr>
          <a:lstStyle>
            <a:lvl1pPr marL="0" indent="0" algn="ctr">
              <a:buNone/>
              <a:defRPr sz="18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Insert Your Picture Here</a:t>
            </a:r>
          </a:p>
        </p:txBody>
      </p:sp>
      <p:sp>
        <p:nvSpPr>
          <p:cNvPr id="2" name="Title 1">
            <a:extLst>
              <a:ext uri="{FF2B5EF4-FFF2-40B4-BE49-F238E27FC236}">
                <a16:creationId xmlns:a16="http://schemas.microsoft.com/office/drawing/2014/main" id="{C3ACE622-AF14-4BED-AF39-906C05BB411E}"/>
              </a:ext>
            </a:extLst>
          </p:cNvPr>
          <p:cNvSpPr>
            <a:spLocks noGrp="1"/>
          </p:cNvSpPr>
          <p:nvPr>
            <p:ph type="title"/>
          </p:nvPr>
        </p:nvSpPr>
        <p:spPr>
          <a:xfrm>
            <a:off x="839789" y="457200"/>
            <a:ext cx="2135880" cy="2971800"/>
          </a:xfrm>
        </p:spPr>
        <p:txBody>
          <a:bodyPr anchor="b"/>
          <a:lstStyle>
            <a:lvl1pPr>
              <a:defRPr sz="3200">
                <a:solidFill>
                  <a:schemeClr val="accent1">
                    <a:lumMod val="90000"/>
                  </a:schemeClr>
                </a:solidFill>
              </a:defRPr>
            </a:lvl1pPr>
          </a:lstStyle>
          <a:p>
            <a:r>
              <a:rPr lang="en-US"/>
              <a:t>Click to edit Master title style</a:t>
            </a:r>
          </a:p>
        </p:txBody>
      </p:sp>
      <p:sp>
        <p:nvSpPr>
          <p:cNvPr id="4" name="Text Placeholder 3">
            <a:extLst>
              <a:ext uri="{FF2B5EF4-FFF2-40B4-BE49-F238E27FC236}">
                <a16:creationId xmlns:a16="http://schemas.microsoft.com/office/drawing/2014/main" id="{929977E0-0E5C-483E-A085-6171B350EA79}"/>
              </a:ext>
            </a:extLst>
          </p:cNvPr>
          <p:cNvSpPr>
            <a:spLocks noGrp="1"/>
          </p:cNvSpPr>
          <p:nvPr>
            <p:ph type="body" sz="half" idx="2"/>
          </p:nvPr>
        </p:nvSpPr>
        <p:spPr>
          <a:xfrm>
            <a:off x="839789" y="3715352"/>
            <a:ext cx="2135880" cy="2153635"/>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7">
            <a:extLst>
              <a:ext uri="{FF2B5EF4-FFF2-40B4-BE49-F238E27FC236}">
                <a16:creationId xmlns:a16="http://schemas.microsoft.com/office/drawing/2014/main" id="{65345748-538C-4F70-BEA1-188643E100A8}"/>
              </a:ext>
            </a:extLst>
          </p:cNvPr>
          <p:cNvSpPr>
            <a:spLocks noGrp="1"/>
          </p:cNvSpPr>
          <p:nvPr>
            <p:ph type="sldNum" sz="quarter" idx="10"/>
          </p:nvPr>
        </p:nvSpPr>
        <p:spPr/>
        <p:txBody>
          <a:bodyPr/>
          <a:lstStyle/>
          <a:p>
            <a:fld id="{EB96C8EE-5CE2-4DF5-AEBC-F7D540F7D759}" type="slidenum">
              <a:rPr lang="en-US" smtClean="0"/>
              <a:pPr/>
              <a:t>‹#›</a:t>
            </a:fld>
            <a:endParaRPr lang="en-US"/>
          </a:p>
        </p:txBody>
      </p:sp>
    </p:spTree>
    <p:extLst>
      <p:ext uri="{BB962C8B-B14F-4D97-AF65-F5344CB8AC3E}">
        <p14:creationId xmlns:p14="http://schemas.microsoft.com/office/powerpoint/2010/main" val="4230710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6002710-5051-4E52-872B-B19E85F8BB78}"/>
              </a:ext>
            </a:extLst>
          </p:cNvPr>
          <p:cNvSpPr txBox="1"/>
          <p:nvPr userDrawn="1"/>
        </p:nvSpPr>
        <p:spPr>
          <a:xfrm>
            <a:off x="3128701" y="2579779"/>
            <a:ext cx="5089233" cy="2650170"/>
          </a:xfrm>
          <a:prstGeom prst="rect">
            <a:avLst/>
          </a:prstGeom>
          <a:noFill/>
        </p:spPr>
        <p:txBody>
          <a:bodyPr wrap="square" lIns="0" tIns="0" rIns="0" bIns="0" rtlCol="0" anchor="b">
            <a:noAutofit/>
          </a:bodyPr>
          <a:lstStyle/>
          <a:p>
            <a:pPr algn="r">
              <a:lnSpc>
                <a:spcPct val="60000"/>
              </a:lnSpc>
            </a:pPr>
            <a:r>
              <a:rPr lang="en-US" sz="19000" spc="-150">
                <a:solidFill>
                  <a:schemeClr val="tx1">
                    <a:lumMod val="65000"/>
                    <a:lumOff val="35000"/>
                  </a:schemeClr>
                </a:solidFill>
                <a:latin typeface="+mj-lt"/>
              </a:rPr>
              <a:t>and</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4" name="Partner1">
            <a:extLst>
              <a:ext uri="{FF2B5EF4-FFF2-40B4-BE49-F238E27FC236}">
                <a16:creationId xmlns:a16="http://schemas.microsoft.com/office/drawing/2014/main" id="{74CCF06F-4B9A-45D7-9B16-18375C83B97B}"/>
              </a:ext>
            </a:extLst>
          </p:cNvPr>
          <p:cNvSpPr>
            <a:spLocks noGrp="1"/>
          </p:cNvSpPr>
          <p:nvPr>
            <p:ph type="body" sz="quarter" idx="11" hasCustomPrompt="1"/>
          </p:nvPr>
        </p:nvSpPr>
        <p:spPr>
          <a:xfrm>
            <a:off x="3598499" y="2605179"/>
            <a:ext cx="2845704" cy="1273865"/>
          </a:xfrm>
        </p:spPr>
        <p:txBody>
          <a:bodyPr anchor="b">
            <a:noAutofit/>
          </a:bodyPr>
          <a:lstStyle>
            <a:lvl1pPr marL="0" indent="0">
              <a:lnSpc>
                <a:spcPct val="65000"/>
              </a:lnSpc>
              <a:buNone/>
              <a:defRPr sz="4000" b="1" spc="-100" baseline="0">
                <a:solidFill>
                  <a:schemeClr val="accent1"/>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7" name="Partner2">
            <a:extLst>
              <a:ext uri="{FF2B5EF4-FFF2-40B4-BE49-F238E27FC236}">
                <a16:creationId xmlns:a16="http://schemas.microsoft.com/office/drawing/2014/main" id="{12C1022D-1D22-417E-88AE-CBDC3DAD0236}"/>
              </a:ext>
            </a:extLst>
          </p:cNvPr>
          <p:cNvSpPr>
            <a:spLocks noGrp="1"/>
          </p:cNvSpPr>
          <p:nvPr>
            <p:ph type="body" sz="quarter" idx="12" hasCustomPrompt="1"/>
          </p:nvPr>
        </p:nvSpPr>
        <p:spPr>
          <a:xfrm>
            <a:off x="5199603" y="4278262"/>
            <a:ext cx="2989473" cy="1147619"/>
          </a:xfrm>
        </p:spPr>
        <p:txBody>
          <a:bodyPr lIns="0" tIns="0" rIns="0" bIns="0" anchor="t">
            <a:noAutofit/>
          </a:bodyPr>
          <a:lstStyle>
            <a:lvl1pPr marL="0" indent="0" algn="r">
              <a:lnSpc>
                <a:spcPct val="65000"/>
              </a:lnSpc>
              <a:buNone/>
              <a:defRPr sz="4000" spc="-150">
                <a:solidFill>
                  <a:schemeClr val="accent1"/>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grpSp>
        <p:nvGrpSpPr>
          <p:cNvPr id="6" name="Group 5">
            <a:extLst>
              <a:ext uri="{FF2B5EF4-FFF2-40B4-BE49-F238E27FC236}">
                <a16:creationId xmlns:a16="http://schemas.microsoft.com/office/drawing/2014/main" id="{946C1216-DB8F-445C-88C7-DC9135F07A0E}"/>
              </a:ext>
            </a:extLst>
          </p:cNvPr>
          <p:cNvGrpSpPr/>
          <p:nvPr userDrawn="1"/>
        </p:nvGrpSpPr>
        <p:grpSpPr>
          <a:xfrm>
            <a:off x="1961147" y="1086100"/>
            <a:ext cx="3393964" cy="2054812"/>
            <a:chOff x="1961147" y="1086100"/>
            <a:chExt cx="3393964" cy="2054812"/>
          </a:xfrm>
        </p:grpSpPr>
        <p:sp>
          <p:nvSpPr>
            <p:cNvPr id="9" name="TextBox 8">
              <a:extLst>
                <a:ext uri="{FF2B5EF4-FFF2-40B4-BE49-F238E27FC236}">
                  <a16:creationId xmlns:a16="http://schemas.microsoft.com/office/drawing/2014/main" id="{1CAC65B7-C426-4E92-AF1A-700692634894}"/>
                </a:ext>
              </a:extLst>
            </p:cNvPr>
            <p:cNvSpPr txBox="1"/>
            <p:nvPr userDrawn="1"/>
          </p:nvSpPr>
          <p:spPr>
            <a:xfrm rot="20700000">
              <a:off x="1961147" y="1626780"/>
              <a:ext cx="1665550" cy="1514132"/>
            </a:xfrm>
            <a:prstGeom prst="rect">
              <a:avLst/>
            </a:prstGeom>
            <a:noFill/>
          </p:spPr>
          <p:txBody>
            <a:bodyPr wrap="square" rtlCol="0">
              <a:prstTxWarp prst="textArchUp">
                <a:avLst/>
              </a:prstTxWarp>
              <a:spAutoFit/>
            </a:bodyPr>
            <a:lstStyle/>
            <a:p>
              <a:pPr algn="r"/>
              <a:r>
                <a:rPr lang="en-US" sz="1800" b="1">
                  <a:solidFill>
                    <a:schemeClr val="bg1">
                      <a:lumMod val="65000"/>
                    </a:schemeClr>
                  </a:solidFill>
                  <a:latin typeface="Sagona Book" panose="02020503050505020204" pitchFamily="18" charset="0"/>
                </a:rPr>
                <a:t>The</a:t>
              </a:r>
            </a:p>
          </p:txBody>
        </p:sp>
        <p:sp>
          <p:nvSpPr>
            <p:cNvPr id="12" name="TextBox 11">
              <a:extLst>
                <a:ext uri="{FF2B5EF4-FFF2-40B4-BE49-F238E27FC236}">
                  <a16:creationId xmlns:a16="http://schemas.microsoft.com/office/drawing/2014/main" id="{DEFCAC5D-D812-4070-A3CC-67CB448B7996}"/>
                </a:ext>
              </a:extLst>
            </p:cNvPr>
            <p:cNvSpPr txBox="1"/>
            <p:nvPr userDrawn="1"/>
          </p:nvSpPr>
          <p:spPr>
            <a:xfrm rot="20700000">
              <a:off x="3622955" y="1275842"/>
              <a:ext cx="1665550" cy="1514132"/>
            </a:xfrm>
            <a:prstGeom prst="rect">
              <a:avLst/>
            </a:prstGeom>
            <a:noFill/>
          </p:spPr>
          <p:txBody>
            <a:bodyPr wrap="square" rtlCol="0">
              <a:prstTxWarp prst="textArchDown">
                <a:avLst>
                  <a:gd name="adj" fmla="val 21397614"/>
                </a:avLst>
              </a:prstTxWarp>
              <a:spAutoFit/>
            </a:bodyPr>
            <a:lstStyle/>
            <a:p>
              <a:r>
                <a:rPr lang="en-US" sz="1800">
                  <a:solidFill>
                    <a:schemeClr val="bg1">
                      <a:lumMod val="65000"/>
                    </a:schemeClr>
                  </a:solidFill>
                  <a:latin typeface="Sagona Book" panose="02020503050505020204" pitchFamily="18" charset="0"/>
                </a:rPr>
                <a:t>wedding of</a:t>
              </a:r>
            </a:p>
          </p:txBody>
        </p:sp>
        <p:sp>
          <p:nvSpPr>
            <p:cNvPr id="13" name="Arc 12">
              <a:extLst>
                <a:ext uri="{FF2B5EF4-FFF2-40B4-BE49-F238E27FC236}">
                  <a16:creationId xmlns:a16="http://schemas.microsoft.com/office/drawing/2014/main" id="{90F1D572-D498-42B3-B69A-FCB5C7FCF49B}"/>
                </a:ext>
              </a:extLst>
            </p:cNvPr>
            <p:cNvSpPr/>
            <p:nvPr userDrawn="1"/>
          </p:nvSpPr>
          <p:spPr>
            <a:xfrm>
              <a:off x="3691425" y="1086100"/>
              <a:ext cx="1663686" cy="1663683"/>
            </a:xfrm>
            <a:prstGeom prst="arc">
              <a:avLst>
                <a:gd name="adj1" fmla="val 1700406"/>
                <a:gd name="adj2" fmla="val 4849921"/>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65000"/>
                  </a:schemeClr>
                </a:solidFill>
              </a:endParaRPr>
            </a:p>
          </p:txBody>
        </p:sp>
      </p:grpSp>
      <p:sp>
        <p:nvSpPr>
          <p:cNvPr id="10" name="Oval 9">
            <a:extLst>
              <a:ext uri="{FF2B5EF4-FFF2-40B4-BE49-F238E27FC236}">
                <a16:creationId xmlns:a16="http://schemas.microsoft.com/office/drawing/2014/main" id="{C5DA4E8B-D16C-462C-A3C7-ADB471336A9F}"/>
              </a:ext>
            </a:extLst>
          </p:cNvPr>
          <p:cNvSpPr/>
          <p:nvPr userDrawn="1"/>
        </p:nvSpPr>
        <p:spPr>
          <a:xfrm>
            <a:off x="7808286" y="1917941"/>
            <a:ext cx="409648" cy="409648"/>
          </a:xfrm>
          <a:prstGeom prst="ellipse">
            <a:avLst/>
          </a:prstGeom>
          <a:noFill/>
          <a:ln w="133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62A57B-E382-4DC4-B890-C82A8644FC55}"/>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66938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6002710-5051-4E52-872B-B19E85F8BB78}"/>
              </a:ext>
            </a:extLst>
          </p:cNvPr>
          <p:cNvSpPr txBox="1"/>
          <p:nvPr userDrawn="1"/>
        </p:nvSpPr>
        <p:spPr>
          <a:xfrm>
            <a:off x="3128701" y="2579779"/>
            <a:ext cx="5089233" cy="2650170"/>
          </a:xfrm>
          <a:prstGeom prst="rect">
            <a:avLst/>
          </a:prstGeom>
          <a:noFill/>
        </p:spPr>
        <p:txBody>
          <a:bodyPr wrap="square" lIns="0" tIns="0" rIns="0" bIns="0" rtlCol="0" anchor="b">
            <a:noAutofit/>
          </a:bodyPr>
          <a:lstStyle/>
          <a:p>
            <a:pPr algn="r">
              <a:lnSpc>
                <a:spcPct val="60000"/>
              </a:lnSpc>
            </a:pPr>
            <a:r>
              <a:rPr lang="en-US" sz="19000" spc="-150">
                <a:solidFill>
                  <a:schemeClr val="accent1">
                    <a:lumMod val="90000"/>
                  </a:schemeClr>
                </a:solidFill>
                <a:latin typeface="+mj-lt"/>
              </a:rPr>
              <a:t>and</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4" name="Partner1">
            <a:extLst>
              <a:ext uri="{FF2B5EF4-FFF2-40B4-BE49-F238E27FC236}">
                <a16:creationId xmlns:a16="http://schemas.microsoft.com/office/drawing/2014/main" id="{74CCF06F-4B9A-45D7-9B16-18375C83B97B}"/>
              </a:ext>
            </a:extLst>
          </p:cNvPr>
          <p:cNvSpPr>
            <a:spLocks noGrp="1"/>
          </p:cNvSpPr>
          <p:nvPr>
            <p:ph type="body" sz="quarter" idx="11" hasCustomPrompt="1"/>
          </p:nvPr>
        </p:nvSpPr>
        <p:spPr>
          <a:xfrm>
            <a:off x="3598499" y="2605179"/>
            <a:ext cx="2845704" cy="1273865"/>
          </a:xfrm>
        </p:spPr>
        <p:txBody>
          <a:bodyPr anchor="b">
            <a:noAutofit/>
          </a:bodyPr>
          <a:lstStyle>
            <a:lvl1pPr marL="0" indent="0">
              <a:lnSpc>
                <a:spcPct val="65000"/>
              </a:lnSpc>
              <a:buNone/>
              <a:defRPr sz="4000" b="1" spc="-100" baseline="0">
                <a:solidFill>
                  <a:schemeClr val="tx1">
                    <a:lumMod val="85000"/>
                    <a:lumOff val="15000"/>
                  </a:schemeClr>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7" name="Partner2">
            <a:extLst>
              <a:ext uri="{FF2B5EF4-FFF2-40B4-BE49-F238E27FC236}">
                <a16:creationId xmlns:a16="http://schemas.microsoft.com/office/drawing/2014/main" id="{12C1022D-1D22-417E-88AE-CBDC3DAD0236}"/>
              </a:ext>
            </a:extLst>
          </p:cNvPr>
          <p:cNvSpPr>
            <a:spLocks noGrp="1"/>
          </p:cNvSpPr>
          <p:nvPr>
            <p:ph type="body" sz="quarter" idx="12" hasCustomPrompt="1"/>
          </p:nvPr>
        </p:nvSpPr>
        <p:spPr>
          <a:xfrm>
            <a:off x="5199603" y="4278262"/>
            <a:ext cx="2989473" cy="1147619"/>
          </a:xfrm>
        </p:spPr>
        <p:txBody>
          <a:bodyPr lIns="0" tIns="0" rIns="0" bIns="0" anchor="t">
            <a:noAutofit/>
          </a:bodyPr>
          <a:lstStyle>
            <a:lvl1pPr marL="0" indent="0" algn="r">
              <a:lnSpc>
                <a:spcPct val="65000"/>
              </a:lnSpc>
              <a:buNone/>
              <a:defRPr sz="4000" spc="-150">
                <a:solidFill>
                  <a:schemeClr val="tx1">
                    <a:lumMod val="85000"/>
                    <a:lumOff val="1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grpSp>
        <p:nvGrpSpPr>
          <p:cNvPr id="6" name="Group 5">
            <a:extLst>
              <a:ext uri="{FF2B5EF4-FFF2-40B4-BE49-F238E27FC236}">
                <a16:creationId xmlns:a16="http://schemas.microsoft.com/office/drawing/2014/main" id="{946C1216-DB8F-445C-88C7-DC9135F07A0E}"/>
              </a:ext>
            </a:extLst>
          </p:cNvPr>
          <p:cNvGrpSpPr/>
          <p:nvPr userDrawn="1"/>
        </p:nvGrpSpPr>
        <p:grpSpPr>
          <a:xfrm>
            <a:off x="1961147" y="1086100"/>
            <a:ext cx="3393964" cy="2054812"/>
            <a:chOff x="1961147" y="1086100"/>
            <a:chExt cx="3393964" cy="2054812"/>
          </a:xfrm>
        </p:grpSpPr>
        <p:sp>
          <p:nvSpPr>
            <p:cNvPr id="9" name="TextBox 8">
              <a:extLst>
                <a:ext uri="{FF2B5EF4-FFF2-40B4-BE49-F238E27FC236}">
                  <a16:creationId xmlns:a16="http://schemas.microsoft.com/office/drawing/2014/main" id="{1CAC65B7-C426-4E92-AF1A-700692634894}"/>
                </a:ext>
              </a:extLst>
            </p:cNvPr>
            <p:cNvSpPr txBox="1"/>
            <p:nvPr userDrawn="1"/>
          </p:nvSpPr>
          <p:spPr>
            <a:xfrm rot="20700000">
              <a:off x="1961147" y="1626780"/>
              <a:ext cx="1665550" cy="1514132"/>
            </a:xfrm>
            <a:prstGeom prst="rect">
              <a:avLst/>
            </a:prstGeom>
            <a:noFill/>
          </p:spPr>
          <p:txBody>
            <a:bodyPr wrap="square" rtlCol="0">
              <a:prstTxWarp prst="textArchUp">
                <a:avLst/>
              </a:prstTxWarp>
              <a:spAutoFit/>
            </a:bodyPr>
            <a:lstStyle/>
            <a:p>
              <a:pPr algn="r"/>
              <a:r>
                <a:rPr lang="en-US" sz="1800" b="1">
                  <a:solidFill>
                    <a:schemeClr val="accent1">
                      <a:lumMod val="75000"/>
                    </a:schemeClr>
                  </a:solidFill>
                  <a:latin typeface="Sagona Book" panose="02020503050505020204" pitchFamily="18" charset="0"/>
                </a:rPr>
                <a:t>The</a:t>
              </a:r>
            </a:p>
          </p:txBody>
        </p:sp>
        <p:sp>
          <p:nvSpPr>
            <p:cNvPr id="12" name="TextBox 11">
              <a:extLst>
                <a:ext uri="{FF2B5EF4-FFF2-40B4-BE49-F238E27FC236}">
                  <a16:creationId xmlns:a16="http://schemas.microsoft.com/office/drawing/2014/main" id="{DEFCAC5D-D812-4070-A3CC-67CB448B7996}"/>
                </a:ext>
              </a:extLst>
            </p:cNvPr>
            <p:cNvSpPr txBox="1"/>
            <p:nvPr userDrawn="1"/>
          </p:nvSpPr>
          <p:spPr>
            <a:xfrm rot="20700000">
              <a:off x="3622955" y="1275842"/>
              <a:ext cx="1665550" cy="1514132"/>
            </a:xfrm>
            <a:prstGeom prst="rect">
              <a:avLst/>
            </a:prstGeom>
            <a:noFill/>
          </p:spPr>
          <p:txBody>
            <a:bodyPr wrap="square" rtlCol="0">
              <a:prstTxWarp prst="textArchDown">
                <a:avLst>
                  <a:gd name="adj" fmla="val 21397614"/>
                </a:avLst>
              </a:prstTxWarp>
              <a:spAutoFit/>
            </a:bodyPr>
            <a:lstStyle/>
            <a:p>
              <a:r>
                <a:rPr lang="en-US" sz="1800">
                  <a:solidFill>
                    <a:schemeClr val="accent1">
                      <a:lumMod val="75000"/>
                    </a:schemeClr>
                  </a:solidFill>
                  <a:latin typeface="Sagona Book" panose="02020503050505020204" pitchFamily="18" charset="0"/>
                </a:rPr>
                <a:t>wedding of</a:t>
              </a:r>
            </a:p>
          </p:txBody>
        </p:sp>
        <p:sp>
          <p:nvSpPr>
            <p:cNvPr id="13" name="Arc 12">
              <a:extLst>
                <a:ext uri="{FF2B5EF4-FFF2-40B4-BE49-F238E27FC236}">
                  <a16:creationId xmlns:a16="http://schemas.microsoft.com/office/drawing/2014/main" id="{90F1D572-D498-42B3-B69A-FCB5C7FCF49B}"/>
                </a:ext>
              </a:extLst>
            </p:cNvPr>
            <p:cNvSpPr/>
            <p:nvPr userDrawn="1"/>
          </p:nvSpPr>
          <p:spPr>
            <a:xfrm>
              <a:off x="3691425" y="1086100"/>
              <a:ext cx="1663686" cy="1663683"/>
            </a:xfrm>
            <a:prstGeom prst="arc">
              <a:avLst>
                <a:gd name="adj1" fmla="val 1700406"/>
                <a:gd name="adj2" fmla="val 4849921"/>
              </a:avLst>
            </a:prstGeom>
            <a:noFill/>
            <a:ln w="3175">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grpSp>
      <p:sp>
        <p:nvSpPr>
          <p:cNvPr id="10" name="Oval 9">
            <a:extLst>
              <a:ext uri="{FF2B5EF4-FFF2-40B4-BE49-F238E27FC236}">
                <a16:creationId xmlns:a16="http://schemas.microsoft.com/office/drawing/2014/main" id="{C275DDB9-133E-4DE5-8FDC-0029E109443E}"/>
              </a:ext>
            </a:extLst>
          </p:cNvPr>
          <p:cNvSpPr/>
          <p:nvPr userDrawn="1"/>
        </p:nvSpPr>
        <p:spPr>
          <a:xfrm>
            <a:off x="7808286" y="1917941"/>
            <a:ext cx="409648" cy="409648"/>
          </a:xfrm>
          <a:prstGeom prst="ellipse">
            <a:avLst/>
          </a:prstGeom>
          <a:noFill/>
          <a:ln w="133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6C4B990-16A5-48DA-AC2C-E2BA8E8F78C4}"/>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4265317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Option 2">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1467BD4-C017-430E-9ED3-A2DBF6AE68BC}"/>
              </a:ext>
            </a:extLst>
          </p:cNvPr>
          <p:cNvSpPr/>
          <p:nvPr userDrawn="1"/>
        </p:nvSpPr>
        <p:spPr>
          <a:xfrm flipH="1">
            <a:off x="3033486" y="0"/>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6002710-5051-4E52-872B-B19E85F8BB78}"/>
              </a:ext>
            </a:extLst>
          </p:cNvPr>
          <p:cNvSpPr txBox="1"/>
          <p:nvPr userDrawn="1"/>
        </p:nvSpPr>
        <p:spPr>
          <a:xfrm>
            <a:off x="8079745" y="4817516"/>
            <a:ext cx="2872739" cy="1495952"/>
          </a:xfrm>
          <a:prstGeom prst="rect">
            <a:avLst/>
          </a:prstGeom>
          <a:noFill/>
        </p:spPr>
        <p:txBody>
          <a:bodyPr wrap="square" lIns="0" tIns="0" rIns="0" bIns="0" rtlCol="0" anchor="b">
            <a:noAutofit/>
          </a:bodyPr>
          <a:lstStyle/>
          <a:p>
            <a:pPr algn="r">
              <a:lnSpc>
                <a:spcPct val="60000"/>
              </a:lnSpc>
            </a:pPr>
            <a:r>
              <a:rPr lang="en-US" sz="11000" spc="-150">
                <a:solidFill>
                  <a:schemeClr val="tx1">
                    <a:lumMod val="65000"/>
                    <a:lumOff val="35000"/>
                  </a:schemeClr>
                </a:solidFill>
                <a:latin typeface="+mj-lt"/>
              </a:rPr>
              <a:t>and</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4" name="Partner1">
            <a:extLst>
              <a:ext uri="{FF2B5EF4-FFF2-40B4-BE49-F238E27FC236}">
                <a16:creationId xmlns:a16="http://schemas.microsoft.com/office/drawing/2014/main" id="{74CCF06F-4B9A-45D7-9B16-18375C83B97B}"/>
              </a:ext>
            </a:extLst>
          </p:cNvPr>
          <p:cNvSpPr>
            <a:spLocks noGrp="1"/>
          </p:cNvSpPr>
          <p:nvPr>
            <p:ph type="body" sz="quarter" idx="11" hasCustomPrompt="1"/>
          </p:nvPr>
        </p:nvSpPr>
        <p:spPr>
          <a:xfrm>
            <a:off x="8312031" y="4863120"/>
            <a:ext cx="2257073" cy="719064"/>
          </a:xfrm>
        </p:spPr>
        <p:txBody>
          <a:bodyPr anchor="b">
            <a:noAutofit/>
          </a:bodyPr>
          <a:lstStyle>
            <a:lvl1pPr marL="0" indent="0">
              <a:lnSpc>
                <a:spcPct val="65000"/>
              </a:lnSpc>
              <a:buNone/>
              <a:defRPr sz="2800" b="1" spc="-100" baseline="0">
                <a:solidFill>
                  <a:schemeClr val="accent1"/>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7" name="Partner2">
            <a:extLst>
              <a:ext uri="{FF2B5EF4-FFF2-40B4-BE49-F238E27FC236}">
                <a16:creationId xmlns:a16="http://schemas.microsoft.com/office/drawing/2014/main" id="{12C1022D-1D22-417E-88AE-CBDC3DAD0236}"/>
              </a:ext>
            </a:extLst>
          </p:cNvPr>
          <p:cNvSpPr>
            <a:spLocks noGrp="1"/>
          </p:cNvSpPr>
          <p:nvPr>
            <p:ph type="body" sz="quarter" idx="12" hasCustomPrompt="1"/>
          </p:nvPr>
        </p:nvSpPr>
        <p:spPr>
          <a:xfrm>
            <a:off x="8526784" y="5706199"/>
            <a:ext cx="2419350" cy="647801"/>
          </a:xfrm>
        </p:spPr>
        <p:txBody>
          <a:bodyPr lIns="0" tIns="0" rIns="0" bIns="0" anchor="t">
            <a:noAutofit/>
          </a:bodyPr>
          <a:lstStyle>
            <a:lvl1pPr marL="0" indent="0" algn="r">
              <a:lnSpc>
                <a:spcPct val="65000"/>
              </a:lnSpc>
              <a:buNone/>
              <a:defRPr sz="3000" spc="-150">
                <a:solidFill>
                  <a:schemeClr val="accent1"/>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sp>
        <p:nvSpPr>
          <p:cNvPr id="10" name="Picture Placeholder 9">
            <a:extLst>
              <a:ext uri="{FF2B5EF4-FFF2-40B4-BE49-F238E27FC236}">
                <a16:creationId xmlns:a16="http://schemas.microsoft.com/office/drawing/2014/main" id="{510A9B39-FC82-43E5-A12B-25304A2219DB}"/>
              </a:ext>
            </a:extLst>
          </p:cNvPr>
          <p:cNvSpPr>
            <a:spLocks noGrp="1"/>
          </p:cNvSpPr>
          <p:nvPr>
            <p:ph type="pic" sz="quarter" idx="13" hasCustomPrompt="1"/>
          </p:nvPr>
        </p:nvSpPr>
        <p:spPr>
          <a:xfrm>
            <a:off x="0" y="0"/>
            <a:ext cx="7344229" cy="6858000"/>
          </a:xfrm>
          <a:solidFill>
            <a:schemeClr val="tx1"/>
          </a:solidFill>
        </p:spPr>
        <p:txBody>
          <a:bodyPr anchor="ctr"/>
          <a:lstStyle>
            <a:lvl1pPr marL="0" indent="0" algn="ctr">
              <a:buNone/>
              <a:defRPr i="1"/>
            </a:lvl1pPr>
          </a:lstStyle>
          <a:p>
            <a:r>
              <a:rPr lang="en-US"/>
              <a:t>Insert Your Picture Here</a:t>
            </a:r>
          </a:p>
        </p:txBody>
      </p:sp>
      <p:sp>
        <p:nvSpPr>
          <p:cNvPr id="11" name="Date Placeholder 10">
            <a:extLst>
              <a:ext uri="{FF2B5EF4-FFF2-40B4-BE49-F238E27FC236}">
                <a16:creationId xmlns:a16="http://schemas.microsoft.com/office/drawing/2014/main" id="{C7C8BCA2-769C-41F5-845B-9C39193579A5}"/>
              </a:ext>
            </a:extLst>
          </p:cNvPr>
          <p:cNvSpPr>
            <a:spLocks noGrp="1"/>
          </p:cNvSpPr>
          <p:nvPr>
            <p:ph type="dt" sz="half" idx="14"/>
          </p:nvPr>
        </p:nvSpPr>
        <p:spPr>
          <a:xfrm>
            <a:off x="8610600" y="6356350"/>
            <a:ext cx="2341884" cy="365125"/>
          </a:xfrm>
        </p:spPr>
        <p:txBody>
          <a:bodyPr/>
          <a:lstStyle/>
          <a:p>
            <a:fld id="{39B360F8-476B-46A9-AE4D-B70F5EF3C486}" type="datetimeFigureOut">
              <a:rPr lang="en-US" smtClean="0"/>
              <a:pPr/>
              <a:t>10/20/23</a:t>
            </a:fld>
            <a:endParaRPr lang="en-US"/>
          </a:p>
        </p:txBody>
      </p:sp>
      <p:grpSp>
        <p:nvGrpSpPr>
          <p:cNvPr id="16" name="Group 15">
            <a:extLst>
              <a:ext uri="{FF2B5EF4-FFF2-40B4-BE49-F238E27FC236}">
                <a16:creationId xmlns:a16="http://schemas.microsoft.com/office/drawing/2014/main" id="{EBA17FCC-765C-4C47-A53D-0E668B40B432}"/>
              </a:ext>
            </a:extLst>
          </p:cNvPr>
          <p:cNvGrpSpPr/>
          <p:nvPr userDrawn="1"/>
        </p:nvGrpSpPr>
        <p:grpSpPr>
          <a:xfrm>
            <a:off x="6615049" y="2991100"/>
            <a:ext cx="3393964" cy="2054812"/>
            <a:chOff x="1961147" y="1086100"/>
            <a:chExt cx="3393964" cy="2054812"/>
          </a:xfrm>
        </p:grpSpPr>
        <p:sp>
          <p:nvSpPr>
            <p:cNvPr id="17" name="TextBox 16">
              <a:extLst>
                <a:ext uri="{FF2B5EF4-FFF2-40B4-BE49-F238E27FC236}">
                  <a16:creationId xmlns:a16="http://schemas.microsoft.com/office/drawing/2014/main" id="{2AE4D817-C31A-4695-BEC9-A7AD31539759}"/>
                </a:ext>
              </a:extLst>
            </p:cNvPr>
            <p:cNvSpPr txBox="1"/>
            <p:nvPr userDrawn="1"/>
          </p:nvSpPr>
          <p:spPr>
            <a:xfrm rot="20700000">
              <a:off x="1961147" y="1626780"/>
              <a:ext cx="1665550" cy="1514132"/>
            </a:xfrm>
            <a:prstGeom prst="rect">
              <a:avLst/>
            </a:prstGeom>
            <a:noFill/>
          </p:spPr>
          <p:txBody>
            <a:bodyPr wrap="square" rtlCol="0">
              <a:prstTxWarp prst="textArchUp">
                <a:avLst/>
              </a:prstTxWarp>
              <a:spAutoFit/>
            </a:bodyPr>
            <a:lstStyle/>
            <a:p>
              <a:pPr algn="r"/>
              <a:r>
                <a:rPr lang="en-US" sz="1800" b="1">
                  <a:solidFill>
                    <a:schemeClr val="bg1">
                      <a:lumMod val="65000"/>
                    </a:schemeClr>
                  </a:solidFill>
                  <a:latin typeface="Sagona Book" panose="02020503050505020204" pitchFamily="18" charset="0"/>
                </a:rPr>
                <a:t>The</a:t>
              </a:r>
            </a:p>
          </p:txBody>
        </p:sp>
        <p:sp>
          <p:nvSpPr>
            <p:cNvPr id="18" name="TextBox 17">
              <a:extLst>
                <a:ext uri="{FF2B5EF4-FFF2-40B4-BE49-F238E27FC236}">
                  <a16:creationId xmlns:a16="http://schemas.microsoft.com/office/drawing/2014/main" id="{E0ACA6B8-3D8A-42A7-A320-9144612A04A0}"/>
                </a:ext>
              </a:extLst>
            </p:cNvPr>
            <p:cNvSpPr txBox="1"/>
            <p:nvPr userDrawn="1"/>
          </p:nvSpPr>
          <p:spPr>
            <a:xfrm rot="20700000">
              <a:off x="3622955" y="1275842"/>
              <a:ext cx="1665550" cy="1514132"/>
            </a:xfrm>
            <a:prstGeom prst="rect">
              <a:avLst/>
            </a:prstGeom>
            <a:noFill/>
          </p:spPr>
          <p:txBody>
            <a:bodyPr wrap="square" rtlCol="0">
              <a:prstTxWarp prst="textArchDown">
                <a:avLst>
                  <a:gd name="adj" fmla="val 21397614"/>
                </a:avLst>
              </a:prstTxWarp>
              <a:spAutoFit/>
            </a:bodyPr>
            <a:lstStyle/>
            <a:p>
              <a:r>
                <a:rPr lang="en-US" sz="1800">
                  <a:solidFill>
                    <a:schemeClr val="bg1">
                      <a:lumMod val="65000"/>
                    </a:schemeClr>
                  </a:solidFill>
                  <a:latin typeface="Sagona Book" panose="02020503050505020204" pitchFamily="18" charset="0"/>
                </a:rPr>
                <a:t>wedding of</a:t>
              </a:r>
            </a:p>
          </p:txBody>
        </p:sp>
        <p:sp>
          <p:nvSpPr>
            <p:cNvPr id="19" name="Arc 18">
              <a:extLst>
                <a:ext uri="{FF2B5EF4-FFF2-40B4-BE49-F238E27FC236}">
                  <a16:creationId xmlns:a16="http://schemas.microsoft.com/office/drawing/2014/main" id="{6D48354E-66C5-4E48-A471-919899211D6C}"/>
                </a:ext>
              </a:extLst>
            </p:cNvPr>
            <p:cNvSpPr/>
            <p:nvPr userDrawn="1"/>
          </p:nvSpPr>
          <p:spPr>
            <a:xfrm>
              <a:off x="3691425" y="1086100"/>
              <a:ext cx="1663686" cy="1663683"/>
            </a:xfrm>
            <a:prstGeom prst="arc">
              <a:avLst>
                <a:gd name="adj1" fmla="val 1700406"/>
                <a:gd name="adj2" fmla="val 4849921"/>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65000"/>
                  </a:schemeClr>
                </a:solidFill>
              </a:endParaRPr>
            </a:p>
          </p:txBody>
        </p:sp>
      </p:grpSp>
      <p:sp>
        <p:nvSpPr>
          <p:cNvPr id="21" name="Oval 20">
            <a:extLst>
              <a:ext uri="{FF2B5EF4-FFF2-40B4-BE49-F238E27FC236}">
                <a16:creationId xmlns:a16="http://schemas.microsoft.com/office/drawing/2014/main" id="{12846EC3-36A8-41B3-8C58-C43F30BFDC1E}"/>
              </a:ext>
            </a:extLst>
          </p:cNvPr>
          <p:cNvSpPr/>
          <p:nvPr userDrawn="1"/>
        </p:nvSpPr>
        <p:spPr>
          <a:xfrm>
            <a:off x="10019054" y="3468760"/>
            <a:ext cx="495674" cy="495674"/>
          </a:xfrm>
          <a:prstGeom prst="ellipse">
            <a:avLst/>
          </a:prstGeom>
          <a:noFill/>
          <a:ln w="203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921487E-866D-43CE-9CA0-C24DCC2C4D97}"/>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1357427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C5DF-BD52-4A84-A121-97A7665D214D}"/>
              </a:ext>
            </a:extLst>
          </p:cNvPr>
          <p:cNvSpPr>
            <a:spLocks noGrp="1"/>
          </p:cNvSpPr>
          <p:nvPr>
            <p:ph type="ctrTitle"/>
          </p:nvPr>
        </p:nvSpPr>
        <p:spPr>
          <a:xfrm>
            <a:off x="685800" y="2468563"/>
            <a:ext cx="6502400" cy="2387600"/>
          </a:xfrm>
        </p:spPr>
        <p:txBody>
          <a:bodyPr lIns="0" tIns="0" rIns="0" bIns="0" anchor="b">
            <a:noAutofit/>
          </a:bodyPr>
          <a:lstStyle>
            <a:lvl1pPr algn="l">
              <a:lnSpc>
                <a:spcPct val="80000"/>
              </a:lnSpc>
              <a:defRPr sz="6000" spc="-150"/>
            </a:lvl1pPr>
          </a:lstStyle>
          <a:p>
            <a:r>
              <a:rPr lang="en-US"/>
              <a:t>Click to edit Master title style</a:t>
            </a:r>
          </a:p>
        </p:txBody>
      </p:sp>
      <p:sp>
        <p:nvSpPr>
          <p:cNvPr id="3" name="Subtitle 2">
            <a:extLst>
              <a:ext uri="{FF2B5EF4-FFF2-40B4-BE49-F238E27FC236}">
                <a16:creationId xmlns:a16="http://schemas.microsoft.com/office/drawing/2014/main" id="{76670953-A9F0-4EF2-B322-EB929FD558A0}"/>
              </a:ext>
            </a:extLst>
          </p:cNvPr>
          <p:cNvSpPr>
            <a:spLocks noGrp="1"/>
          </p:cNvSpPr>
          <p:nvPr>
            <p:ph type="subTitle" idx="1"/>
          </p:nvPr>
        </p:nvSpPr>
        <p:spPr>
          <a:xfrm>
            <a:off x="685800" y="5067300"/>
            <a:ext cx="6502400" cy="901700"/>
          </a:xfrm>
        </p:spPr>
        <p:txBody>
          <a:bodyPr lIns="0" tIns="0" rIns="0" bIns="0">
            <a:noAutofit/>
          </a:bodyPr>
          <a:lstStyle>
            <a:lvl1pPr marL="0" indent="0" algn="l">
              <a:lnSpc>
                <a:spcPct val="8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3CBA935B-2747-40BE-9966-633DFAF240C6}"/>
              </a:ext>
            </a:extLst>
          </p:cNvPr>
          <p:cNvSpPr>
            <a:spLocks noGrp="1"/>
          </p:cNvSpPr>
          <p:nvPr>
            <p:ph type="dt" sz="half" idx="10"/>
          </p:nvPr>
        </p:nvSpPr>
        <p:spPr>
          <a:xfrm>
            <a:off x="685800" y="6184137"/>
            <a:ext cx="2743200" cy="365125"/>
          </a:xfrm>
        </p:spPr>
        <p:txBody>
          <a:bodyPr lIns="0" tIns="0" rIns="0" bIns="0">
            <a:noAutofit/>
          </a:bodyPr>
          <a:lstStyle>
            <a:lvl1pPr algn="l">
              <a:defRPr/>
            </a:lvl1pPr>
          </a:lstStyle>
          <a:p>
            <a:fld id="{39B360F8-476B-46A9-AE4D-B70F5EF3C486}" type="datetimeFigureOut">
              <a:rPr lang="en-US" smtClean="0"/>
              <a:pPr/>
              <a:t>10/20/23</a:t>
            </a:fld>
            <a:endParaRPr lang="en-US"/>
          </a:p>
        </p:txBody>
      </p:sp>
      <p:sp>
        <p:nvSpPr>
          <p:cNvPr id="8" name="Slide Number Placeholder 7">
            <a:extLst>
              <a:ext uri="{FF2B5EF4-FFF2-40B4-BE49-F238E27FC236}">
                <a16:creationId xmlns:a16="http://schemas.microsoft.com/office/drawing/2014/main" id="{6B8F3C32-EB63-490A-A80F-50F99EE07391}"/>
              </a:ext>
            </a:extLst>
          </p:cNvPr>
          <p:cNvSpPr>
            <a:spLocks noGrp="1"/>
          </p:cNvSpPr>
          <p:nvPr>
            <p:ph type="sldNum" sz="quarter" idx="11"/>
          </p:nvPr>
        </p:nvSpPr>
        <p:spPr/>
        <p:txBody>
          <a:bodyPr/>
          <a:lstStyle/>
          <a:p>
            <a:fld id="{EB96C8EE-5CE2-4DF5-AEBC-F7D540F7D759}" type="slidenum">
              <a:rPr lang="en-US" smtClean="0"/>
              <a:pPr/>
              <a:t>‹#›</a:t>
            </a:fld>
            <a:endParaRPr lang="en-US"/>
          </a:p>
        </p:txBody>
      </p:sp>
    </p:spTree>
    <p:extLst>
      <p:ext uri="{BB962C8B-B14F-4D97-AF65-F5344CB8AC3E}">
        <p14:creationId xmlns:p14="http://schemas.microsoft.com/office/powerpoint/2010/main" val="3435504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with Nam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2CA07F-79C6-4BAE-A115-34FEABBF8033}"/>
              </a:ext>
            </a:extLst>
          </p:cNvPr>
          <p:cNvSpPr/>
          <p:nvPr userDrawn="1"/>
        </p:nvSpPr>
        <p:spPr>
          <a:xfrm>
            <a:off x="4318000" y="0"/>
            <a:ext cx="787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2C5DF-BD52-4A84-A121-97A7665D214D}"/>
              </a:ext>
            </a:extLst>
          </p:cNvPr>
          <p:cNvSpPr>
            <a:spLocks noGrp="1"/>
          </p:cNvSpPr>
          <p:nvPr>
            <p:ph type="ctrTitle"/>
          </p:nvPr>
        </p:nvSpPr>
        <p:spPr>
          <a:xfrm>
            <a:off x="5003800" y="2468563"/>
            <a:ext cx="6502400" cy="2387600"/>
          </a:xfrm>
        </p:spPr>
        <p:txBody>
          <a:bodyPr lIns="0" tIns="0" rIns="0" bIns="0" anchor="b">
            <a:noAutofit/>
          </a:bodyPr>
          <a:lstStyle>
            <a:lvl1pPr algn="l">
              <a:lnSpc>
                <a:spcPct val="80000"/>
              </a:lnSpc>
              <a:defRPr sz="6000" spc="-15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76670953-A9F0-4EF2-B322-EB929FD558A0}"/>
              </a:ext>
            </a:extLst>
          </p:cNvPr>
          <p:cNvSpPr>
            <a:spLocks noGrp="1"/>
          </p:cNvSpPr>
          <p:nvPr>
            <p:ph type="subTitle" idx="1"/>
          </p:nvPr>
        </p:nvSpPr>
        <p:spPr>
          <a:xfrm>
            <a:off x="5003800" y="5067300"/>
            <a:ext cx="6502400" cy="901700"/>
          </a:xfrm>
        </p:spPr>
        <p:txBody>
          <a:bodyPr lIns="0" tIns="0" rIns="0" bIns="0">
            <a:noAutofit/>
          </a:bodyPr>
          <a:lstStyle>
            <a:lvl1pPr marL="0" indent="0" algn="l">
              <a:lnSpc>
                <a:spcPct val="80000"/>
              </a:lnSpc>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3CBA935B-2747-40BE-9966-633DFAF240C6}"/>
              </a:ext>
            </a:extLst>
          </p:cNvPr>
          <p:cNvSpPr>
            <a:spLocks noGrp="1"/>
          </p:cNvSpPr>
          <p:nvPr>
            <p:ph type="dt" sz="half" idx="10"/>
          </p:nvPr>
        </p:nvSpPr>
        <p:spPr>
          <a:xfrm>
            <a:off x="5003800" y="6184137"/>
            <a:ext cx="2743200" cy="365125"/>
          </a:xfrm>
        </p:spPr>
        <p:txBody>
          <a:bodyPr lIns="0" tIns="0" rIns="0" bIns="0">
            <a:noAutofit/>
          </a:bodyPr>
          <a:lstStyle>
            <a:lvl1pPr algn="l">
              <a:defRPr>
                <a:solidFill>
                  <a:schemeClr val="tx1">
                    <a:lumMod val="75000"/>
                    <a:lumOff val="25000"/>
                  </a:schemeClr>
                </a:solidFill>
              </a:defRPr>
            </a:lvl1pPr>
          </a:lstStyle>
          <a:p>
            <a:fld id="{39B360F8-476B-46A9-AE4D-B70F5EF3C486}" type="datetimeFigureOut">
              <a:rPr lang="en-US" smtClean="0"/>
              <a:pPr/>
              <a:t>10/20/23</a:t>
            </a:fld>
            <a:endParaRPr lang="en-US"/>
          </a:p>
        </p:txBody>
      </p:sp>
      <p:sp>
        <p:nvSpPr>
          <p:cNvPr id="8" name="Slide Number Placeholder 7">
            <a:extLst>
              <a:ext uri="{FF2B5EF4-FFF2-40B4-BE49-F238E27FC236}">
                <a16:creationId xmlns:a16="http://schemas.microsoft.com/office/drawing/2014/main" id="{6B8F3C32-EB63-490A-A80F-50F99EE07391}"/>
              </a:ext>
            </a:extLst>
          </p:cNvPr>
          <p:cNvSpPr>
            <a:spLocks noGrp="1"/>
          </p:cNvSpPr>
          <p:nvPr>
            <p:ph type="sldNum" sz="quarter" idx="11"/>
          </p:nvPr>
        </p:nvSpPr>
        <p:spPr/>
        <p:txBody>
          <a:bodyPr/>
          <a:lstStyle/>
          <a:p>
            <a:fld id="{EB96C8EE-5CE2-4DF5-AEBC-F7D540F7D759}" type="slidenum">
              <a:rPr lang="en-US" smtClean="0"/>
              <a:pPr/>
              <a:t>‹#›</a:t>
            </a:fld>
            <a:endParaRPr lang="en-US"/>
          </a:p>
        </p:txBody>
      </p:sp>
      <p:sp>
        <p:nvSpPr>
          <p:cNvPr id="6" name="TextBox 5">
            <a:extLst>
              <a:ext uri="{FF2B5EF4-FFF2-40B4-BE49-F238E27FC236}">
                <a16:creationId xmlns:a16="http://schemas.microsoft.com/office/drawing/2014/main" id="{BADB88EE-C93B-43B3-AF69-8FE627A1E753}"/>
              </a:ext>
            </a:extLst>
          </p:cNvPr>
          <p:cNvSpPr txBox="1"/>
          <p:nvPr userDrawn="1"/>
        </p:nvSpPr>
        <p:spPr>
          <a:xfrm>
            <a:off x="759461" y="4432516"/>
            <a:ext cx="2872739" cy="1495952"/>
          </a:xfrm>
          <a:prstGeom prst="rect">
            <a:avLst/>
          </a:prstGeom>
          <a:noFill/>
        </p:spPr>
        <p:txBody>
          <a:bodyPr wrap="square" lIns="0" tIns="0" rIns="0" bIns="0" rtlCol="0" anchor="b">
            <a:noAutofit/>
          </a:bodyPr>
          <a:lstStyle/>
          <a:p>
            <a:pPr algn="r">
              <a:lnSpc>
                <a:spcPct val="60000"/>
              </a:lnSpc>
            </a:pPr>
            <a:r>
              <a:rPr lang="en-US" sz="11000" spc="-150">
                <a:solidFill>
                  <a:schemeClr val="accent1"/>
                </a:solidFill>
                <a:latin typeface="+mj-lt"/>
              </a:rPr>
              <a:t>and</a:t>
            </a:r>
          </a:p>
        </p:txBody>
      </p:sp>
      <p:sp>
        <p:nvSpPr>
          <p:cNvPr id="9" name="Partner1">
            <a:extLst>
              <a:ext uri="{FF2B5EF4-FFF2-40B4-BE49-F238E27FC236}">
                <a16:creationId xmlns:a16="http://schemas.microsoft.com/office/drawing/2014/main" id="{94AFDEB5-0BF6-4C28-82C4-43A36A79C301}"/>
              </a:ext>
            </a:extLst>
          </p:cNvPr>
          <p:cNvSpPr>
            <a:spLocks noGrp="1"/>
          </p:cNvSpPr>
          <p:nvPr>
            <p:ph type="body" sz="quarter" idx="12" hasCustomPrompt="1"/>
          </p:nvPr>
        </p:nvSpPr>
        <p:spPr>
          <a:xfrm>
            <a:off x="991747" y="4478120"/>
            <a:ext cx="2257073" cy="719064"/>
          </a:xfrm>
        </p:spPr>
        <p:txBody>
          <a:bodyPr anchor="b">
            <a:noAutofit/>
          </a:bodyPr>
          <a:lstStyle>
            <a:lvl1pPr marL="0" indent="0">
              <a:lnSpc>
                <a:spcPct val="65000"/>
              </a:lnSpc>
              <a:buNone/>
              <a:defRPr sz="2800" b="1" spc="-100" baseline="0">
                <a:solidFill>
                  <a:schemeClr val="tx1">
                    <a:lumMod val="75000"/>
                    <a:lumOff val="25000"/>
                  </a:schemeClr>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10" name="Partner2">
            <a:extLst>
              <a:ext uri="{FF2B5EF4-FFF2-40B4-BE49-F238E27FC236}">
                <a16:creationId xmlns:a16="http://schemas.microsoft.com/office/drawing/2014/main" id="{ACB241A1-4ACD-4CEB-ADD2-E6FE83290CB9}"/>
              </a:ext>
            </a:extLst>
          </p:cNvPr>
          <p:cNvSpPr>
            <a:spLocks noGrp="1"/>
          </p:cNvSpPr>
          <p:nvPr>
            <p:ph type="body" sz="quarter" idx="13" hasCustomPrompt="1"/>
          </p:nvPr>
        </p:nvSpPr>
        <p:spPr>
          <a:xfrm>
            <a:off x="1771650" y="5321199"/>
            <a:ext cx="1854200" cy="647801"/>
          </a:xfrm>
        </p:spPr>
        <p:txBody>
          <a:bodyPr lIns="0" tIns="0" rIns="0" bIns="0" anchor="t">
            <a:noAutofit/>
          </a:bodyPr>
          <a:lstStyle>
            <a:lvl1pPr marL="0" indent="0" algn="r">
              <a:lnSpc>
                <a:spcPct val="65000"/>
              </a:lnSpc>
              <a:buNone/>
              <a:defRPr sz="3000" spc="-150">
                <a:solidFill>
                  <a:schemeClr val="tx1">
                    <a:lumMod val="75000"/>
                    <a:lumOff val="2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grpSp>
        <p:nvGrpSpPr>
          <p:cNvPr id="12" name="Group 11">
            <a:extLst>
              <a:ext uri="{FF2B5EF4-FFF2-40B4-BE49-F238E27FC236}">
                <a16:creationId xmlns:a16="http://schemas.microsoft.com/office/drawing/2014/main" id="{36079662-9E23-4C4F-AD2F-266346926B23}"/>
              </a:ext>
            </a:extLst>
          </p:cNvPr>
          <p:cNvGrpSpPr/>
          <p:nvPr userDrawn="1"/>
        </p:nvGrpSpPr>
        <p:grpSpPr>
          <a:xfrm>
            <a:off x="-705235" y="2606100"/>
            <a:ext cx="3393964" cy="2054812"/>
            <a:chOff x="1961147" y="1086100"/>
            <a:chExt cx="3393964" cy="2054812"/>
          </a:xfrm>
        </p:grpSpPr>
        <p:sp>
          <p:nvSpPr>
            <p:cNvPr id="13" name="TextBox 12">
              <a:extLst>
                <a:ext uri="{FF2B5EF4-FFF2-40B4-BE49-F238E27FC236}">
                  <a16:creationId xmlns:a16="http://schemas.microsoft.com/office/drawing/2014/main" id="{2D4BEE8A-D336-454F-A506-FB7047296195}"/>
                </a:ext>
              </a:extLst>
            </p:cNvPr>
            <p:cNvSpPr txBox="1"/>
            <p:nvPr userDrawn="1"/>
          </p:nvSpPr>
          <p:spPr>
            <a:xfrm rot="20700000">
              <a:off x="1961147" y="1626780"/>
              <a:ext cx="1665550" cy="1514132"/>
            </a:xfrm>
            <a:prstGeom prst="rect">
              <a:avLst/>
            </a:prstGeom>
            <a:noFill/>
          </p:spPr>
          <p:txBody>
            <a:bodyPr wrap="square" rtlCol="0">
              <a:prstTxWarp prst="textArchUp">
                <a:avLst/>
              </a:prstTxWarp>
              <a:spAutoFit/>
            </a:bodyPr>
            <a:lstStyle/>
            <a:p>
              <a:pPr algn="r"/>
              <a:r>
                <a:rPr lang="en-US" sz="1800" b="1">
                  <a:solidFill>
                    <a:schemeClr val="tx1">
                      <a:lumMod val="85000"/>
                      <a:lumOff val="15000"/>
                    </a:schemeClr>
                  </a:solidFill>
                  <a:latin typeface="Sagona Book" panose="02020503050505020204" pitchFamily="18" charset="0"/>
                </a:rPr>
                <a:t>The</a:t>
              </a:r>
            </a:p>
          </p:txBody>
        </p:sp>
        <p:sp>
          <p:nvSpPr>
            <p:cNvPr id="14" name="TextBox 13">
              <a:extLst>
                <a:ext uri="{FF2B5EF4-FFF2-40B4-BE49-F238E27FC236}">
                  <a16:creationId xmlns:a16="http://schemas.microsoft.com/office/drawing/2014/main" id="{D9E06EE3-4537-4A48-8393-16204508A670}"/>
                </a:ext>
              </a:extLst>
            </p:cNvPr>
            <p:cNvSpPr txBox="1"/>
            <p:nvPr userDrawn="1"/>
          </p:nvSpPr>
          <p:spPr>
            <a:xfrm rot="20700000">
              <a:off x="3622955" y="1275842"/>
              <a:ext cx="1665550" cy="1514132"/>
            </a:xfrm>
            <a:prstGeom prst="rect">
              <a:avLst/>
            </a:prstGeom>
            <a:noFill/>
          </p:spPr>
          <p:txBody>
            <a:bodyPr wrap="square" rtlCol="0">
              <a:prstTxWarp prst="textArchDown">
                <a:avLst>
                  <a:gd name="adj" fmla="val 21397614"/>
                </a:avLst>
              </a:prstTxWarp>
              <a:spAutoFit/>
            </a:bodyPr>
            <a:lstStyle/>
            <a:p>
              <a:r>
                <a:rPr lang="en-US" sz="1800">
                  <a:solidFill>
                    <a:schemeClr val="tx1">
                      <a:lumMod val="85000"/>
                      <a:lumOff val="15000"/>
                    </a:schemeClr>
                  </a:solidFill>
                  <a:latin typeface="Sagona Book" panose="02020503050505020204" pitchFamily="18" charset="0"/>
                </a:rPr>
                <a:t>wedding of</a:t>
              </a:r>
            </a:p>
          </p:txBody>
        </p:sp>
        <p:sp>
          <p:nvSpPr>
            <p:cNvPr id="15" name="Arc 14">
              <a:extLst>
                <a:ext uri="{FF2B5EF4-FFF2-40B4-BE49-F238E27FC236}">
                  <a16:creationId xmlns:a16="http://schemas.microsoft.com/office/drawing/2014/main" id="{6144D45D-FB42-47DB-850C-87AA50A30EC9}"/>
                </a:ext>
              </a:extLst>
            </p:cNvPr>
            <p:cNvSpPr/>
            <p:nvPr userDrawn="1"/>
          </p:nvSpPr>
          <p:spPr>
            <a:xfrm>
              <a:off x="3691425" y="1086100"/>
              <a:ext cx="1663686" cy="1663683"/>
            </a:xfrm>
            <a:prstGeom prst="arc">
              <a:avLst>
                <a:gd name="adj1" fmla="val 1700406"/>
                <a:gd name="adj2" fmla="val 4849921"/>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spTree>
    <p:extLst>
      <p:ext uri="{BB962C8B-B14F-4D97-AF65-F5344CB8AC3E}">
        <p14:creationId xmlns:p14="http://schemas.microsoft.com/office/powerpoint/2010/main" val="4082576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F884-D4C5-4271-B883-7C0C83582BF0}"/>
              </a:ext>
            </a:extLst>
          </p:cNvPr>
          <p:cNvSpPr>
            <a:spLocks noGrp="1"/>
          </p:cNvSpPr>
          <p:nvPr>
            <p:ph type="title"/>
          </p:nvPr>
        </p:nvSpPr>
        <p:spPr>
          <a:xfrm>
            <a:off x="831850" y="1709738"/>
            <a:ext cx="10515600" cy="2852737"/>
          </a:xfrm>
        </p:spPr>
        <p:txBody>
          <a:bodyPr anchor="b"/>
          <a:lstStyle>
            <a:lvl1pPr>
              <a:defRPr sz="6000">
                <a:solidFill>
                  <a:schemeClr val="tx1">
                    <a:lumMod val="75000"/>
                    <a:lumOff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9F14848D-4482-46CE-96FB-307C76AF3713}"/>
              </a:ext>
            </a:extLst>
          </p:cNvPr>
          <p:cNvSpPr>
            <a:spLocks noGrp="1"/>
          </p:cNvSpPr>
          <p:nvPr>
            <p:ph type="body" idx="1"/>
          </p:nvPr>
        </p:nvSpPr>
        <p:spPr>
          <a:xfrm>
            <a:off x="831850" y="4589463"/>
            <a:ext cx="10515600" cy="1500187"/>
          </a:xfrm>
        </p:spPr>
        <p:txBody>
          <a:bodyPr lIns="0"/>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8D354E85-085C-4EE6-A1A1-4EFC55F199B3}"/>
              </a:ext>
            </a:extLst>
          </p:cNvPr>
          <p:cNvSpPr>
            <a:spLocks noGrp="1"/>
          </p:cNvSpPr>
          <p:nvPr>
            <p:ph type="sldNum" sz="quarter" idx="10"/>
          </p:nvPr>
        </p:nvSpPr>
        <p:spPr/>
        <p:txBody>
          <a:bodyPr/>
          <a:lstStyle/>
          <a:p>
            <a:fld id="{EB96C8EE-5CE2-4DF5-AEBC-F7D540F7D759}" type="slidenum">
              <a:rPr lang="en-US" smtClean="0"/>
              <a:pPr/>
              <a:t>‹#›</a:t>
            </a:fld>
            <a:endParaRPr lang="en-US"/>
          </a:p>
        </p:txBody>
      </p:sp>
    </p:spTree>
    <p:extLst>
      <p:ext uri="{BB962C8B-B14F-4D97-AF65-F5344CB8AC3E}">
        <p14:creationId xmlns:p14="http://schemas.microsoft.com/office/powerpoint/2010/main" val="1461236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0918-750F-46D5-8AC3-2C52545E20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1FC5B-CB46-4478-959E-CBB85419A1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AD04816-41AD-431A-8857-178FA3529E50}"/>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8" name="Date Placeholder 7">
            <a:extLst>
              <a:ext uri="{FF2B5EF4-FFF2-40B4-BE49-F238E27FC236}">
                <a16:creationId xmlns:a16="http://schemas.microsoft.com/office/drawing/2014/main" id="{3AF25072-E4F2-47D0-A59D-01AA0ABF44E4}"/>
              </a:ext>
            </a:extLst>
          </p:cNvPr>
          <p:cNvSpPr>
            <a:spLocks noGrp="1"/>
          </p:cNvSpPr>
          <p:nvPr>
            <p:ph type="dt" sz="half" idx="11"/>
          </p:nvPr>
        </p:nvSpPr>
        <p:spPr/>
        <p:txBody>
          <a:bodyPr/>
          <a:lstStyle/>
          <a:p>
            <a:fld id="{39B360F8-476B-46A9-AE4D-B70F5EF3C486}" type="datetimeFigureOut">
              <a:rPr lang="en-US" smtClean="0"/>
              <a:pPr/>
              <a:t>10/20/23</a:t>
            </a:fld>
            <a:endParaRPr lang="en-US"/>
          </a:p>
        </p:txBody>
      </p:sp>
    </p:spTree>
    <p:extLst>
      <p:ext uri="{BB962C8B-B14F-4D97-AF65-F5344CB8AC3E}">
        <p14:creationId xmlns:p14="http://schemas.microsoft.com/office/powerpoint/2010/main" val="532674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77BA-C3C4-412D-A38B-AD35BA40EA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FBD9F-AF94-42C1-8867-C504FF263A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372CD0-74BB-41DE-A8FA-9B27D0A5C3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FC1361D3-901F-412D-BC4F-6C1C628CE7EA}"/>
              </a:ext>
            </a:extLst>
          </p:cNvPr>
          <p:cNvSpPr>
            <a:spLocks noGrp="1"/>
          </p:cNvSpPr>
          <p:nvPr>
            <p:ph type="sldNum" sz="quarter" idx="10"/>
          </p:nvPr>
        </p:nvSpPr>
        <p:spPr/>
        <p:txBody>
          <a:bodyPr/>
          <a:lstStyle/>
          <a:p>
            <a:fld id="{EB96C8EE-5CE2-4DF5-AEBC-F7D540F7D759}" type="slidenum">
              <a:rPr lang="en-US" smtClean="0"/>
              <a:pPr/>
              <a:t>‹#›</a:t>
            </a:fld>
            <a:endParaRPr lang="en-US"/>
          </a:p>
        </p:txBody>
      </p:sp>
    </p:spTree>
    <p:extLst>
      <p:ext uri="{BB962C8B-B14F-4D97-AF65-F5344CB8AC3E}">
        <p14:creationId xmlns:p14="http://schemas.microsoft.com/office/powerpoint/2010/main" val="1523725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152B8-D85D-4FBE-9B55-0243C94F80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4C3FF3-EE51-4DD9-946D-F3F775DBBF5A}"/>
              </a:ext>
            </a:extLst>
          </p:cNvPr>
          <p:cNvSpPr>
            <a:spLocks noGrp="1"/>
          </p:cNvSpPr>
          <p:nvPr>
            <p:ph type="body" idx="1"/>
          </p:nvPr>
        </p:nvSpPr>
        <p:spPr>
          <a:xfrm>
            <a:off x="839788" y="1681163"/>
            <a:ext cx="5157787" cy="823912"/>
          </a:xfrm>
        </p:spPr>
        <p:txBody>
          <a:bodyPr l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C5857D-345C-42D2-84A6-CFD9B13233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C59991-E3F8-4BD1-A6B9-156E73BBB195}"/>
              </a:ext>
            </a:extLst>
          </p:cNvPr>
          <p:cNvSpPr>
            <a:spLocks noGrp="1"/>
          </p:cNvSpPr>
          <p:nvPr>
            <p:ph type="body" sz="quarter" idx="3"/>
          </p:nvPr>
        </p:nvSpPr>
        <p:spPr>
          <a:xfrm>
            <a:off x="6172200" y="1681163"/>
            <a:ext cx="5183188" cy="823912"/>
          </a:xfrm>
        </p:spPr>
        <p:txBody>
          <a:bodyPr l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308D58-72C4-4E12-8BAC-E68373ED12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4D3CC691-9A17-44F7-8B3E-EF956719C17B}"/>
              </a:ext>
            </a:extLst>
          </p:cNvPr>
          <p:cNvSpPr>
            <a:spLocks noGrp="1"/>
          </p:cNvSpPr>
          <p:nvPr>
            <p:ph type="sldNum" sz="quarter" idx="10"/>
          </p:nvPr>
        </p:nvSpPr>
        <p:spPr/>
        <p:txBody>
          <a:bodyPr/>
          <a:lstStyle/>
          <a:p>
            <a:fld id="{EB96C8EE-5CE2-4DF5-AEBC-F7D540F7D759}" type="slidenum">
              <a:rPr lang="en-US" smtClean="0"/>
              <a:pPr/>
              <a:t>‹#›</a:t>
            </a:fld>
            <a:endParaRPr lang="en-US"/>
          </a:p>
        </p:txBody>
      </p:sp>
    </p:spTree>
    <p:extLst>
      <p:ext uri="{BB962C8B-B14F-4D97-AF65-F5344CB8AC3E}">
        <p14:creationId xmlns:p14="http://schemas.microsoft.com/office/powerpoint/2010/main" val="466665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D800-D872-43DC-B32B-14BCA08F1E4C}"/>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C2A2A4C4-A7EF-4C1A-8C7F-FC0A72BC01FB}"/>
              </a:ext>
            </a:extLst>
          </p:cNvPr>
          <p:cNvSpPr>
            <a:spLocks noGrp="1"/>
          </p:cNvSpPr>
          <p:nvPr>
            <p:ph type="sldNum" sz="quarter" idx="10"/>
          </p:nvPr>
        </p:nvSpPr>
        <p:spPr/>
        <p:txBody>
          <a:bodyPr/>
          <a:lstStyle/>
          <a:p>
            <a:fld id="{EB96C8EE-5CE2-4DF5-AEBC-F7D540F7D759}" type="slidenum">
              <a:rPr lang="en-US" smtClean="0"/>
              <a:pPr/>
              <a:t>‹#›</a:t>
            </a:fld>
            <a:endParaRPr lang="en-US"/>
          </a:p>
        </p:txBody>
      </p:sp>
    </p:spTree>
    <p:extLst>
      <p:ext uri="{BB962C8B-B14F-4D97-AF65-F5344CB8AC3E}">
        <p14:creationId xmlns:p14="http://schemas.microsoft.com/office/powerpoint/2010/main" val="31770952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Tree>
    <p:extLst>
      <p:ext uri="{BB962C8B-B14F-4D97-AF65-F5344CB8AC3E}">
        <p14:creationId xmlns:p14="http://schemas.microsoft.com/office/powerpoint/2010/main" val="35461350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593AF85-284E-4D5E-BCCF-0BEA8C78D6BE}"/>
              </a:ext>
            </a:extLst>
          </p:cNvPr>
          <p:cNvSpPr/>
          <p:nvPr userDrawn="1"/>
        </p:nvSpPr>
        <p:spPr>
          <a:xfrm>
            <a:off x="4566366" y="0"/>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A458F73-86F6-4509-8214-2E3D74284A8B}"/>
              </a:ext>
            </a:extLst>
          </p:cNvPr>
          <p:cNvGrpSpPr/>
          <p:nvPr userDrawn="1"/>
        </p:nvGrpSpPr>
        <p:grpSpPr>
          <a:xfrm flipH="1">
            <a:off x="299950" y="310835"/>
            <a:ext cx="5400000" cy="5818165"/>
            <a:chOff x="6148300" y="310835"/>
            <a:chExt cx="5400000" cy="5818165"/>
          </a:xfrm>
        </p:grpSpPr>
        <p:sp>
          <p:nvSpPr>
            <p:cNvPr id="11" name="Oval 10">
              <a:extLst>
                <a:ext uri="{FF2B5EF4-FFF2-40B4-BE49-F238E27FC236}">
                  <a16:creationId xmlns:a16="http://schemas.microsoft.com/office/drawing/2014/main" id="{719B42D3-0EAC-4DAA-9473-751E4526C3BD}"/>
                </a:ext>
              </a:extLst>
            </p:cNvPr>
            <p:cNvSpPr/>
            <p:nvPr userDrawn="1"/>
          </p:nvSpPr>
          <p:spPr>
            <a:xfrm>
              <a:off x="8872582" y="613382"/>
              <a:ext cx="231235" cy="231235"/>
            </a:xfrm>
            <a:prstGeom prst="ellipse">
              <a:avLst/>
            </a:prstGeom>
            <a:noFill/>
            <a:ln w="889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5BA5219D-A26A-422A-A921-8AD198297E2A}"/>
                </a:ext>
              </a:extLst>
            </p:cNvPr>
            <p:cNvSpPr/>
            <p:nvPr userDrawn="1"/>
          </p:nvSpPr>
          <p:spPr>
            <a:xfrm>
              <a:off x="6148300" y="729000"/>
              <a:ext cx="5400000" cy="5400000"/>
            </a:xfrm>
            <a:prstGeom prst="arc">
              <a:avLst>
                <a:gd name="adj1" fmla="val 12607669"/>
                <a:gd name="adj2" fmla="val 16157596"/>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nvGrpSpPr>
            <p:cNvPr id="13" name="Group 12">
              <a:extLst>
                <a:ext uri="{FF2B5EF4-FFF2-40B4-BE49-F238E27FC236}">
                  <a16:creationId xmlns:a16="http://schemas.microsoft.com/office/drawing/2014/main" id="{91F26C74-349A-4B88-B6FB-5C4E82C4C44A}"/>
                </a:ext>
              </a:extLst>
            </p:cNvPr>
            <p:cNvGrpSpPr/>
            <p:nvPr userDrawn="1"/>
          </p:nvGrpSpPr>
          <p:grpSpPr>
            <a:xfrm rot="2700000">
              <a:off x="8958037" y="306646"/>
              <a:ext cx="60325" cy="842192"/>
              <a:chOff x="8958037" y="306646"/>
              <a:chExt cx="60325" cy="842192"/>
            </a:xfrm>
            <a:solidFill>
              <a:schemeClr val="accent1"/>
            </a:solidFill>
          </p:grpSpPr>
          <p:sp>
            <p:nvSpPr>
              <p:cNvPr id="17" name="Oval 16">
                <a:extLst>
                  <a:ext uri="{FF2B5EF4-FFF2-40B4-BE49-F238E27FC236}">
                    <a16:creationId xmlns:a16="http://schemas.microsoft.com/office/drawing/2014/main" id="{68219B2C-B511-4DA1-914D-48BBF076347D}"/>
                  </a:ext>
                </a:extLst>
              </p:cNvPr>
              <p:cNvSpPr/>
              <p:nvPr userDrawn="1"/>
            </p:nvSpPr>
            <p:spPr>
              <a:xfrm>
                <a:off x="8958037" y="306646"/>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51CC3C-BEA1-4AFD-97BA-0BBB3DDB031E}"/>
                  </a:ext>
                </a:extLst>
              </p:cNvPr>
              <p:cNvSpPr/>
              <p:nvPr userDrawn="1"/>
            </p:nvSpPr>
            <p:spPr>
              <a:xfrm>
                <a:off x="8958037" y="1088513"/>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50D0D25-8D9E-4B16-AC2A-FBF38FD43FB4}"/>
                </a:ext>
              </a:extLst>
            </p:cNvPr>
            <p:cNvGrpSpPr/>
            <p:nvPr userDrawn="1"/>
          </p:nvGrpSpPr>
          <p:grpSpPr>
            <a:xfrm rot="8100000">
              <a:off x="8953847" y="310835"/>
              <a:ext cx="60325" cy="842192"/>
              <a:chOff x="8958037" y="306646"/>
              <a:chExt cx="60325" cy="842192"/>
            </a:xfrm>
            <a:solidFill>
              <a:schemeClr val="accent1"/>
            </a:solidFill>
          </p:grpSpPr>
          <p:sp>
            <p:nvSpPr>
              <p:cNvPr id="15" name="Oval 14">
                <a:extLst>
                  <a:ext uri="{FF2B5EF4-FFF2-40B4-BE49-F238E27FC236}">
                    <a16:creationId xmlns:a16="http://schemas.microsoft.com/office/drawing/2014/main" id="{DEF80955-D98A-462E-91C4-FE7D6E2EB48E}"/>
                  </a:ext>
                </a:extLst>
              </p:cNvPr>
              <p:cNvSpPr/>
              <p:nvPr userDrawn="1"/>
            </p:nvSpPr>
            <p:spPr>
              <a:xfrm>
                <a:off x="8958037" y="306646"/>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BAC81EF-1F40-4E12-8673-9437DA11FA39}"/>
                  </a:ext>
                </a:extLst>
              </p:cNvPr>
              <p:cNvSpPr/>
              <p:nvPr userDrawn="1"/>
            </p:nvSpPr>
            <p:spPr>
              <a:xfrm>
                <a:off x="8958037" y="1088513"/>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7FE22DE0-6925-4167-9800-5E3D99164C44}"/>
              </a:ext>
            </a:extLst>
          </p:cNvPr>
          <p:cNvSpPr>
            <a:spLocks noGrp="1"/>
          </p:cNvSpPr>
          <p:nvPr>
            <p:ph type="title"/>
          </p:nvPr>
        </p:nvSpPr>
        <p:spPr>
          <a:xfrm>
            <a:off x="839788" y="457200"/>
            <a:ext cx="3932237" cy="29718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B4C7F9-0224-45E0-9099-8C25FA9E88CA}"/>
              </a:ext>
            </a:extLst>
          </p:cNvPr>
          <p:cNvSpPr>
            <a:spLocks noGrp="1"/>
          </p:cNvSpPr>
          <p:nvPr>
            <p:ph idx="1"/>
          </p:nvPr>
        </p:nvSpPr>
        <p:spPr>
          <a:xfrm>
            <a:off x="5183188" y="0"/>
            <a:ext cx="7008812" cy="6857999"/>
          </a:xfrm>
          <a:solidFill>
            <a:schemeClr val="bg1">
              <a:lumMod val="95000"/>
            </a:schemeClr>
          </a:solidFill>
        </p:spPr>
        <p:txBody>
          <a:bodyPr lIns="288000" tIns="252000">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B6C0AE-2B78-4A7A-92C6-E29C8BA7A639}"/>
              </a:ext>
            </a:extLst>
          </p:cNvPr>
          <p:cNvSpPr>
            <a:spLocks noGrp="1"/>
          </p:cNvSpPr>
          <p:nvPr>
            <p:ph type="body" sz="half" idx="2"/>
          </p:nvPr>
        </p:nvSpPr>
        <p:spPr>
          <a:xfrm>
            <a:off x="839788" y="3715352"/>
            <a:ext cx="3932237" cy="2153636"/>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7">
            <a:extLst>
              <a:ext uri="{FF2B5EF4-FFF2-40B4-BE49-F238E27FC236}">
                <a16:creationId xmlns:a16="http://schemas.microsoft.com/office/drawing/2014/main" id="{F04A35F7-4965-4B5C-A946-880324CDCC74}"/>
              </a:ext>
            </a:extLst>
          </p:cNvPr>
          <p:cNvSpPr>
            <a:spLocks noGrp="1"/>
          </p:cNvSpPr>
          <p:nvPr>
            <p:ph type="sldNum" sz="quarter" idx="10"/>
          </p:nvPr>
        </p:nvSpPr>
        <p:spPr/>
        <p:txBody>
          <a:bodyPr/>
          <a:lstStyle/>
          <a:p>
            <a:fld id="{EB96C8EE-5CE2-4DF5-AEBC-F7D540F7D759}" type="slidenum">
              <a:rPr lang="en-US" smtClean="0"/>
              <a:pPr/>
              <a:t>‹#›</a:t>
            </a:fld>
            <a:endParaRPr lang="en-US"/>
          </a:p>
        </p:txBody>
      </p:sp>
    </p:spTree>
    <p:extLst>
      <p:ext uri="{BB962C8B-B14F-4D97-AF65-F5344CB8AC3E}">
        <p14:creationId xmlns:p14="http://schemas.microsoft.com/office/powerpoint/2010/main" val="1176091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Option 3">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1467BD4-C017-430E-9ED3-A2DBF6AE68BC}"/>
              </a:ext>
            </a:extLst>
          </p:cNvPr>
          <p:cNvSpPr/>
          <p:nvPr userDrawn="1"/>
        </p:nvSpPr>
        <p:spPr>
          <a:xfrm flipH="1" flipV="1">
            <a:off x="3821467" y="1381352"/>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6002710-5051-4E52-872B-B19E85F8BB78}"/>
              </a:ext>
            </a:extLst>
          </p:cNvPr>
          <p:cNvSpPr txBox="1"/>
          <p:nvPr userDrawn="1"/>
        </p:nvSpPr>
        <p:spPr>
          <a:xfrm>
            <a:off x="8433706" y="3207768"/>
            <a:ext cx="2872739" cy="1495952"/>
          </a:xfrm>
          <a:prstGeom prst="rect">
            <a:avLst/>
          </a:prstGeom>
          <a:noFill/>
        </p:spPr>
        <p:txBody>
          <a:bodyPr wrap="square" lIns="0" tIns="0" rIns="0" bIns="0" rtlCol="0" anchor="b">
            <a:noAutofit/>
          </a:bodyPr>
          <a:lstStyle/>
          <a:p>
            <a:pPr algn="r">
              <a:lnSpc>
                <a:spcPct val="60000"/>
              </a:lnSpc>
            </a:pPr>
            <a:r>
              <a:rPr lang="en-US" sz="11000" spc="-150">
                <a:solidFill>
                  <a:schemeClr val="accent1"/>
                </a:solidFill>
                <a:latin typeface="+mj-lt"/>
              </a:rPr>
              <a:t>and</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4" name="Partner1">
            <a:extLst>
              <a:ext uri="{FF2B5EF4-FFF2-40B4-BE49-F238E27FC236}">
                <a16:creationId xmlns:a16="http://schemas.microsoft.com/office/drawing/2014/main" id="{74CCF06F-4B9A-45D7-9B16-18375C83B97B}"/>
              </a:ext>
            </a:extLst>
          </p:cNvPr>
          <p:cNvSpPr>
            <a:spLocks noGrp="1"/>
          </p:cNvSpPr>
          <p:nvPr>
            <p:ph type="body" sz="quarter" idx="11" hasCustomPrompt="1"/>
          </p:nvPr>
        </p:nvSpPr>
        <p:spPr>
          <a:xfrm>
            <a:off x="8665992" y="3253372"/>
            <a:ext cx="2257073" cy="719064"/>
          </a:xfrm>
        </p:spPr>
        <p:txBody>
          <a:bodyPr anchor="b">
            <a:noAutofit/>
          </a:bodyPr>
          <a:lstStyle>
            <a:lvl1pPr marL="0" indent="0">
              <a:lnSpc>
                <a:spcPct val="65000"/>
              </a:lnSpc>
              <a:buNone/>
              <a:defRPr sz="2800" b="1" spc="-100" baseline="0">
                <a:solidFill>
                  <a:schemeClr val="tx1">
                    <a:lumMod val="75000"/>
                    <a:lumOff val="25000"/>
                  </a:schemeClr>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7" name="Partner2">
            <a:extLst>
              <a:ext uri="{FF2B5EF4-FFF2-40B4-BE49-F238E27FC236}">
                <a16:creationId xmlns:a16="http://schemas.microsoft.com/office/drawing/2014/main" id="{12C1022D-1D22-417E-88AE-CBDC3DAD0236}"/>
              </a:ext>
            </a:extLst>
          </p:cNvPr>
          <p:cNvSpPr>
            <a:spLocks noGrp="1"/>
          </p:cNvSpPr>
          <p:nvPr>
            <p:ph type="body" sz="quarter" idx="12" hasCustomPrompt="1"/>
          </p:nvPr>
        </p:nvSpPr>
        <p:spPr>
          <a:xfrm>
            <a:off x="8880745" y="4096451"/>
            <a:ext cx="2419350" cy="647801"/>
          </a:xfrm>
        </p:spPr>
        <p:txBody>
          <a:bodyPr lIns="0" tIns="0" rIns="0" bIns="0" anchor="t">
            <a:noAutofit/>
          </a:bodyPr>
          <a:lstStyle>
            <a:lvl1pPr marL="0" indent="0" algn="r">
              <a:lnSpc>
                <a:spcPct val="65000"/>
              </a:lnSpc>
              <a:buNone/>
              <a:defRPr sz="3000" spc="-150">
                <a:solidFill>
                  <a:schemeClr val="tx1">
                    <a:lumMod val="75000"/>
                    <a:lumOff val="2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sp>
        <p:nvSpPr>
          <p:cNvPr id="11" name="Date Placeholder 10">
            <a:extLst>
              <a:ext uri="{FF2B5EF4-FFF2-40B4-BE49-F238E27FC236}">
                <a16:creationId xmlns:a16="http://schemas.microsoft.com/office/drawing/2014/main" id="{C7C8BCA2-769C-41F5-845B-9C39193579A5}"/>
              </a:ext>
            </a:extLst>
          </p:cNvPr>
          <p:cNvSpPr>
            <a:spLocks noGrp="1"/>
          </p:cNvSpPr>
          <p:nvPr>
            <p:ph type="dt" sz="half" idx="14"/>
          </p:nvPr>
        </p:nvSpPr>
        <p:spPr>
          <a:xfrm>
            <a:off x="8964561" y="4746602"/>
            <a:ext cx="2341884" cy="365125"/>
          </a:xfrm>
        </p:spPr>
        <p:txBody>
          <a:bodyPr/>
          <a:lstStyle/>
          <a:p>
            <a:fld id="{39B360F8-476B-46A9-AE4D-B70F5EF3C486}" type="datetimeFigureOut">
              <a:rPr lang="en-US" smtClean="0"/>
              <a:pPr/>
              <a:t>10/20/23</a:t>
            </a:fld>
            <a:endParaRPr lang="en-US"/>
          </a:p>
        </p:txBody>
      </p:sp>
      <p:grpSp>
        <p:nvGrpSpPr>
          <p:cNvPr id="16" name="Group 15">
            <a:extLst>
              <a:ext uri="{FF2B5EF4-FFF2-40B4-BE49-F238E27FC236}">
                <a16:creationId xmlns:a16="http://schemas.microsoft.com/office/drawing/2014/main" id="{EBA17FCC-765C-4C47-A53D-0E668B40B432}"/>
              </a:ext>
            </a:extLst>
          </p:cNvPr>
          <p:cNvGrpSpPr/>
          <p:nvPr userDrawn="1"/>
        </p:nvGrpSpPr>
        <p:grpSpPr>
          <a:xfrm>
            <a:off x="6969010" y="1381352"/>
            <a:ext cx="3393964" cy="2054812"/>
            <a:chOff x="1961147" y="1086100"/>
            <a:chExt cx="3393964" cy="2054812"/>
          </a:xfrm>
        </p:grpSpPr>
        <p:sp>
          <p:nvSpPr>
            <p:cNvPr id="17" name="TextBox 16">
              <a:extLst>
                <a:ext uri="{FF2B5EF4-FFF2-40B4-BE49-F238E27FC236}">
                  <a16:creationId xmlns:a16="http://schemas.microsoft.com/office/drawing/2014/main" id="{2AE4D817-C31A-4695-BEC9-A7AD31539759}"/>
                </a:ext>
              </a:extLst>
            </p:cNvPr>
            <p:cNvSpPr txBox="1"/>
            <p:nvPr userDrawn="1"/>
          </p:nvSpPr>
          <p:spPr>
            <a:xfrm rot="20700000">
              <a:off x="1961147" y="1626780"/>
              <a:ext cx="1665550" cy="1514132"/>
            </a:xfrm>
            <a:prstGeom prst="rect">
              <a:avLst/>
            </a:prstGeom>
            <a:noFill/>
          </p:spPr>
          <p:txBody>
            <a:bodyPr wrap="square" rtlCol="0">
              <a:prstTxWarp prst="textArchUp">
                <a:avLst/>
              </a:prstTxWarp>
              <a:spAutoFit/>
            </a:bodyPr>
            <a:lstStyle/>
            <a:p>
              <a:pPr algn="r"/>
              <a:r>
                <a:rPr lang="en-US" sz="1800" b="1">
                  <a:solidFill>
                    <a:schemeClr val="tx1">
                      <a:lumMod val="85000"/>
                      <a:lumOff val="15000"/>
                    </a:schemeClr>
                  </a:solidFill>
                  <a:latin typeface="Sagona Book" panose="02020503050505020204" pitchFamily="18" charset="0"/>
                </a:rPr>
                <a:t>The</a:t>
              </a:r>
            </a:p>
          </p:txBody>
        </p:sp>
        <p:sp>
          <p:nvSpPr>
            <p:cNvPr id="18" name="TextBox 17">
              <a:extLst>
                <a:ext uri="{FF2B5EF4-FFF2-40B4-BE49-F238E27FC236}">
                  <a16:creationId xmlns:a16="http://schemas.microsoft.com/office/drawing/2014/main" id="{E0ACA6B8-3D8A-42A7-A320-9144612A04A0}"/>
                </a:ext>
              </a:extLst>
            </p:cNvPr>
            <p:cNvSpPr txBox="1"/>
            <p:nvPr userDrawn="1"/>
          </p:nvSpPr>
          <p:spPr>
            <a:xfrm rot="20700000">
              <a:off x="3622955" y="1275842"/>
              <a:ext cx="1665550" cy="1514132"/>
            </a:xfrm>
            <a:prstGeom prst="rect">
              <a:avLst/>
            </a:prstGeom>
            <a:noFill/>
          </p:spPr>
          <p:txBody>
            <a:bodyPr wrap="square" rtlCol="0">
              <a:prstTxWarp prst="textArchDown">
                <a:avLst>
                  <a:gd name="adj" fmla="val 21397614"/>
                </a:avLst>
              </a:prstTxWarp>
              <a:spAutoFit/>
            </a:bodyPr>
            <a:lstStyle/>
            <a:p>
              <a:r>
                <a:rPr lang="en-US" sz="1800">
                  <a:solidFill>
                    <a:schemeClr val="tx1">
                      <a:lumMod val="85000"/>
                      <a:lumOff val="15000"/>
                    </a:schemeClr>
                  </a:solidFill>
                  <a:latin typeface="Sagona Book" panose="02020503050505020204" pitchFamily="18" charset="0"/>
                </a:rPr>
                <a:t>wedding of</a:t>
              </a:r>
            </a:p>
          </p:txBody>
        </p:sp>
        <p:sp>
          <p:nvSpPr>
            <p:cNvPr id="19" name="Arc 18">
              <a:extLst>
                <a:ext uri="{FF2B5EF4-FFF2-40B4-BE49-F238E27FC236}">
                  <a16:creationId xmlns:a16="http://schemas.microsoft.com/office/drawing/2014/main" id="{6D48354E-66C5-4E48-A471-919899211D6C}"/>
                </a:ext>
              </a:extLst>
            </p:cNvPr>
            <p:cNvSpPr/>
            <p:nvPr userDrawn="1"/>
          </p:nvSpPr>
          <p:spPr>
            <a:xfrm>
              <a:off x="3691425" y="1086100"/>
              <a:ext cx="1663686" cy="1663683"/>
            </a:xfrm>
            <a:prstGeom prst="arc">
              <a:avLst>
                <a:gd name="adj1" fmla="val 1700406"/>
                <a:gd name="adj2" fmla="val 4849921"/>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sp>
        <p:nvSpPr>
          <p:cNvPr id="21" name="Oval 20">
            <a:extLst>
              <a:ext uri="{FF2B5EF4-FFF2-40B4-BE49-F238E27FC236}">
                <a16:creationId xmlns:a16="http://schemas.microsoft.com/office/drawing/2014/main" id="{12846EC3-36A8-41B3-8C58-C43F30BFDC1E}"/>
              </a:ext>
            </a:extLst>
          </p:cNvPr>
          <p:cNvSpPr/>
          <p:nvPr userDrawn="1"/>
        </p:nvSpPr>
        <p:spPr>
          <a:xfrm>
            <a:off x="10373015" y="1859012"/>
            <a:ext cx="495674" cy="495674"/>
          </a:xfrm>
          <a:prstGeom prst="ellipse">
            <a:avLst/>
          </a:prstGeom>
          <a:noFill/>
          <a:ln w="203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icture Placeholder 36">
            <a:extLst>
              <a:ext uri="{FF2B5EF4-FFF2-40B4-BE49-F238E27FC236}">
                <a16:creationId xmlns:a16="http://schemas.microsoft.com/office/drawing/2014/main" id="{423B7B84-1095-4979-B1FC-8FD136EA0E04}"/>
              </a:ext>
            </a:extLst>
          </p:cNvPr>
          <p:cNvSpPr>
            <a:spLocks noGrp="1"/>
          </p:cNvSpPr>
          <p:nvPr>
            <p:ph type="pic" sz="quarter" idx="15" hasCustomPrompt="1"/>
          </p:nvPr>
        </p:nvSpPr>
        <p:spPr>
          <a:xfrm>
            <a:off x="0" y="0"/>
            <a:ext cx="8340307" cy="6858000"/>
          </a:xfrm>
          <a:custGeom>
            <a:avLst/>
            <a:gdLst>
              <a:gd name="connsiteX0" fmla="*/ 0 w 8340307"/>
              <a:gd name="connsiteY0" fmla="*/ 0 h 6858000"/>
              <a:gd name="connsiteX1" fmla="*/ 1092533 w 8340307"/>
              <a:gd name="connsiteY1" fmla="*/ 0 h 6858000"/>
              <a:gd name="connsiteX2" fmla="*/ 5837726 w 8340307"/>
              <a:gd name="connsiteY2" fmla="*/ 0 h 6858000"/>
              <a:gd name="connsiteX3" fmla="*/ 6930259 w 8340307"/>
              <a:gd name="connsiteY3" fmla="*/ 0 h 6858000"/>
              <a:gd name="connsiteX4" fmla="*/ 6970515 w 8340307"/>
              <a:gd name="connsiteY4" fmla="*/ 76864 h 6858000"/>
              <a:gd name="connsiteX5" fmla="*/ 8318145 w 8340307"/>
              <a:gd name="connsiteY5" fmla="*/ 6533091 h 6858000"/>
              <a:gd name="connsiteX6" fmla="*/ 8294357 w 8340307"/>
              <a:gd name="connsiteY6" fmla="*/ 6858000 h 6858000"/>
              <a:gd name="connsiteX7" fmla="*/ 7201824 w 8340307"/>
              <a:gd name="connsiteY7" fmla="*/ 6858000 h 6858000"/>
              <a:gd name="connsiteX8" fmla="*/ 1092533 w 8340307"/>
              <a:gd name="connsiteY8" fmla="*/ 6858000 h 6858000"/>
              <a:gd name="connsiteX9" fmla="*/ 0 w 834030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0307" h="6858000">
                <a:moveTo>
                  <a:pt x="0" y="0"/>
                </a:moveTo>
                <a:lnTo>
                  <a:pt x="1092533" y="0"/>
                </a:lnTo>
                <a:lnTo>
                  <a:pt x="5837726" y="0"/>
                </a:lnTo>
                <a:lnTo>
                  <a:pt x="6930259" y="0"/>
                </a:lnTo>
                <a:lnTo>
                  <a:pt x="6970515" y="76864"/>
                </a:lnTo>
                <a:cubicBezTo>
                  <a:pt x="7966810" y="2040801"/>
                  <a:pt x="8453218" y="4264523"/>
                  <a:pt x="8318145" y="6533091"/>
                </a:cubicBezTo>
                <a:lnTo>
                  <a:pt x="8294357" y="6858000"/>
                </a:lnTo>
                <a:lnTo>
                  <a:pt x="7201824" y="6858000"/>
                </a:lnTo>
                <a:lnTo>
                  <a:pt x="1092533" y="6858000"/>
                </a:lnTo>
                <a:lnTo>
                  <a:pt x="0" y="6858000"/>
                </a:ln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14" name="Title 1">
            <a:extLst>
              <a:ext uri="{FF2B5EF4-FFF2-40B4-BE49-F238E27FC236}">
                <a16:creationId xmlns:a16="http://schemas.microsoft.com/office/drawing/2014/main" id="{0D31F130-012B-458A-8F5C-33E875035CD4}"/>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527790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Page 1 Option 1">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37F98E5B-3B6B-4F3D-B0D2-BB7C727D30A2}"/>
              </a:ext>
            </a:extLst>
          </p:cNvPr>
          <p:cNvSpPr/>
          <p:nvPr userDrawn="1"/>
        </p:nvSpPr>
        <p:spPr>
          <a:xfrm>
            <a:off x="0" y="0"/>
            <a:ext cx="4805698" cy="5476648"/>
          </a:xfrm>
          <a:custGeom>
            <a:avLst/>
            <a:gdLst>
              <a:gd name="connsiteX0" fmla="*/ 0 w 4805698"/>
              <a:gd name="connsiteY0" fmla="*/ 0 h 5476648"/>
              <a:gd name="connsiteX1" fmla="*/ 4805698 w 4805698"/>
              <a:gd name="connsiteY1" fmla="*/ 0 h 5476648"/>
              <a:gd name="connsiteX2" fmla="*/ 4805698 w 4805698"/>
              <a:gd name="connsiteY2" fmla="*/ 5474598 h 5476648"/>
              <a:gd name="connsiteX3" fmla="*/ 4724622 w 4805698"/>
              <a:gd name="connsiteY3" fmla="*/ 5476648 h 5476648"/>
              <a:gd name="connsiteX4" fmla="*/ 47472 w 4805698"/>
              <a:gd name="connsiteY4" fmla="*/ 2035638 h 5476648"/>
              <a:gd name="connsiteX5" fmla="*/ 0 w 4805698"/>
              <a:gd name="connsiteY5" fmla="*/ 1868464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698" h="5476648">
                <a:moveTo>
                  <a:pt x="0" y="0"/>
                </a:moveTo>
                <a:lnTo>
                  <a:pt x="4805698" y="0"/>
                </a:lnTo>
                <a:lnTo>
                  <a:pt x="4805698" y="5474598"/>
                </a:lnTo>
                <a:lnTo>
                  <a:pt x="4724622" y="5476648"/>
                </a:lnTo>
                <a:cubicBezTo>
                  <a:pt x="2527040" y="5476648"/>
                  <a:pt x="667530" y="4029185"/>
                  <a:pt x="47472" y="2035638"/>
                </a:cubicBezTo>
                <a:lnTo>
                  <a:pt x="0" y="18684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19" name="Picture Placeholder 18">
            <a:extLst>
              <a:ext uri="{FF2B5EF4-FFF2-40B4-BE49-F238E27FC236}">
                <a16:creationId xmlns:a16="http://schemas.microsoft.com/office/drawing/2014/main" id="{06A6F705-A13E-473F-A3CD-C94D5D62E5A7}"/>
              </a:ext>
            </a:extLst>
          </p:cNvPr>
          <p:cNvSpPr>
            <a:spLocks noGrp="1"/>
          </p:cNvSpPr>
          <p:nvPr>
            <p:ph type="pic" sz="quarter" idx="14" hasCustomPrompt="1"/>
          </p:nvPr>
        </p:nvSpPr>
        <p:spPr>
          <a:xfrm>
            <a:off x="285750" y="0"/>
            <a:ext cx="11906250" cy="6858000"/>
          </a:xfrm>
          <a:custGeom>
            <a:avLst/>
            <a:gdLst>
              <a:gd name="connsiteX0" fmla="*/ 23502 w 11906250"/>
              <a:gd name="connsiteY0" fmla="*/ 0 h 6858000"/>
              <a:gd name="connsiteX1" fmla="*/ 6175003 w 11906250"/>
              <a:gd name="connsiteY1" fmla="*/ 0 h 6858000"/>
              <a:gd name="connsiteX2" fmla="*/ 11906250 w 11906250"/>
              <a:gd name="connsiteY2" fmla="*/ 0 h 6858000"/>
              <a:gd name="connsiteX3" fmla="*/ 11906250 w 11906250"/>
              <a:gd name="connsiteY3" fmla="*/ 6858000 h 6858000"/>
              <a:gd name="connsiteX4" fmla="*/ 1325844 w 11906250"/>
              <a:gd name="connsiteY4" fmla="*/ 6858000 h 6858000"/>
              <a:gd name="connsiteX5" fmla="*/ 1035956 w 11906250"/>
              <a:gd name="connsiteY5" fmla="*/ 6188514 h 6858000"/>
              <a:gd name="connsiteX6" fmla="*/ 0 w 11906250"/>
              <a:gd name="connsiteY6" fmla="*/ 805401 h 6858000"/>
              <a:gd name="connsiteX7" fmla="*/ 18803 w 11906250"/>
              <a:gd name="connsiteY7" fmla="*/ 617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6250" h="6858000">
                <a:moveTo>
                  <a:pt x="23502" y="0"/>
                </a:moveTo>
                <a:lnTo>
                  <a:pt x="6175003" y="0"/>
                </a:lnTo>
                <a:lnTo>
                  <a:pt x="11906250" y="0"/>
                </a:lnTo>
                <a:lnTo>
                  <a:pt x="11906250" y="6858000"/>
                </a:lnTo>
                <a:lnTo>
                  <a:pt x="1325844" y="6858000"/>
                </a:lnTo>
                <a:lnTo>
                  <a:pt x="1035956" y="6188514"/>
                </a:lnTo>
                <a:cubicBezTo>
                  <a:pt x="367715" y="4524820"/>
                  <a:pt x="0" y="2708053"/>
                  <a:pt x="0" y="805401"/>
                </a:cubicBezTo>
                <a:cubicBezTo>
                  <a:pt x="0" y="556001"/>
                  <a:pt x="6319" y="308077"/>
                  <a:pt x="18803" y="61779"/>
                </a:cubicBez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6" name="Title 1">
            <a:extLst>
              <a:ext uri="{FF2B5EF4-FFF2-40B4-BE49-F238E27FC236}">
                <a16:creationId xmlns:a16="http://schemas.microsoft.com/office/drawing/2014/main" id="{B5850E2B-D4EB-48E5-95A6-2CD7179F8EEE}"/>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15522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Page 1 Option 2">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37F98E5B-3B6B-4F3D-B0D2-BB7C727D30A2}"/>
              </a:ext>
            </a:extLst>
          </p:cNvPr>
          <p:cNvSpPr/>
          <p:nvPr userDrawn="1"/>
        </p:nvSpPr>
        <p:spPr>
          <a:xfrm flipH="1" flipV="1">
            <a:off x="7386302" y="1381352"/>
            <a:ext cx="4805698" cy="5476648"/>
          </a:xfrm>
          <a:custGeom>
            <a:avLst/>
            <a:gdLst>
              <a:gd name="connsiteX0" fmla="*/ 0 w 4805698"/>
              <a:gd name="connsiteY0" fmla="*/ 0 h 5476648"/>
              <a:gd name="connsiteX1" fmla="*/ 4805698 w 4805698"/>
              <a:gd name="connsiteY1" fmla="*/ 0 h 5476648"/>
              <a:gd name="connsiteX2" fmla="*/ 4805698 w 4805698"/>
              <a:gd name="connsiteY2" fmla="*/ 5474598 h 5476648"/>
              <a:gd name="connsiteX3" fmla="*/ 4724622 w 4805698"/>
              <a:gd name="connsiteY3" fmla="*/ 5476648 h 5476648"/>
              <a:gd name="connsiteX4" fmla="*/ 47472 w 4805698"/>
              <a:gd name="connsiteY4" fmla="*/ 2035638 h 5476648"/>
              <a:gd name="connsiteX5" fmla="*/ 0 w 4805698"/>
              <a:gd name="connsiteY5" fmla="*/ 1868464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698" h="5476648">
                <a:moveTo>
                  <a:pt x="0" y="0"/>
                </a:moveTo>
                <a:lnTo>
                  <a:pt x="4805698" y="0"/>
                </a:lnTo>
                <a:lnTo>
                  <a:pt x="4805698" y="5474598"/>
                </a:lnTo>
                <a:lnTo>
                  <a:pt x="4724622" y="5476648"/>
                </a:lnTo>
                <a:cubicBezTo>
                  <a:pt x="2527040" y="5476648"/>
                  <a:pt x="667530" y="4029185"/>
                  <a:pt x="47472" y="2035638"/>
                </a:cubicBezTo>
                <a:lnTo>
                  <a:pt x="0" y="18684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6266CDF7-53C1-4E54-AACD-9470071256B7}"/>
              </a:ext>
            </a:extLst>
          </p:cNvPr>
          <p:cNvSpPr>
            <a:spLocks noGrp="1"/>
          </p:cNvSpPr>
          <p:nvPr>
            <p:ph type="pic" sz="quarter" idx="15" hasCustomPrompt="1"/>
          </p:nvPr>
        </p:nvSpPr>
        <p:spPr>
          <a:xfrm>
            <a:off x="0" y="0"/>
            <a:ext cx="11688763" cy="6858000"/>
          </a:xfrm>
          <a:solidFill>
            <a:schemeClr val="bg1">
              <a:lumMod val="95000"/>
            </a:schemeClr>
          </a:solidFill>
        </p:spPr>
        <p:txBody>
          <a:bodyPr anchor="ctr"/>
          <a:lstStyle>
            <a:lvl1pPr marL="0" indent="0" algn="ctr">
              <a:buNone/>
              <a:defRPr i="1"/>
            </a:lvl1pPr>
          </a:lstStyle>
          <a:p>
            <a:r>
              <a:rPr lang="en-US"/>
              <a:t>Insert Your Picture Here</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6" name="Title 1">
            <a:extLst>
              <a:ext uri="{FF2B5EF4-FFF2-40B4-BE49-F238E27FC236}">
                <a16:creationId xmlns:a16="http://schemas.microsoft.com/office/drawing/2014/main" id="{73D4E5BE-AF73-4AF5-871E-3A42F88AB466}"/>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1640310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age 1 Option 3">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30E679C-9B69-4BE7-974D-7F07BD078EEF}"/>
              </a:ext>
            </a:extLst>
          </p:cNvPr>
          <p:cNvSpPr/>
          <p:nvPr userDrawn="1"/>
        </p:nvSpPr>
        <p:spPr>
          <a:xfrm>
            <a:off x="0" y="0"/>
            <a:ext cx="4805698" cy="5476648"/>
          </a:xfrm>
          <a:custGeom>
            <a:avLst/>
            <a:gdLst>
              <a:gd name="connsiteX0" fmla="*/ 0 w 4805698"/>
              <a:gd name="connsiteY0" fmla="*/ 0 h 5476648"/>
              <a:gd name="connsiteX1" fmla="*/ 4805698 w 4805698"/>
              <a:gd name="connsiteY1" fmla="*/ 0 h 5476648"/>
              <a:gd name="connsiteX2" fmla="*/ 4805698 w 4805698"/>
              <a:gd name="connsiteY2" fmla="*/ 5474598 h 5476648"/>
              <a:gd name="connsiteX3" fmla="*/ 4724622 w 4805698"/>
              <a:gd name="connsiteY3" fmla="*/ 5476648 h 5476648"/>
              <a:gd name="connsiteX4" fmla="*/ 47472 w 4805698"/>
              <a:gd name="connsiteY4" fmla="*/ 2035638 h 5476648"/>
              <a:gd name="connsiteX5" fmla="*/ 0 w 4805698"/>
              <a:gd name="connsiteY5" fmla="*/ 1868464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698" h="5476648">
                <a:moveTo>
                  <a:pt x="0" y="0"/>
                </a:moveTo>
                <a:lnTo>
                  <a:pt x="4805698" y="0"/>
                </a:lnTo>
                <a:lnTo>
                  <a:pt x="4805698" y="5474598"/>
                </a:lnTo>
                <a:lnTo>
                  <a:pt x="4724622" y="5476648"/>
                </a:lnTo>
                <a:cubicBezTo>
                  <a:pt x="2527040" y="5476648"/>
                  <a:pt x="667530" y="4029185"/>
                  <a:pt x="47472" y="2035638"/>
                </a:cubicBezTo>
                <a:lnTo>
                  <a:pt x="0" y="18684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7F98E5B-3B6B-4F3D-B0D2-BB7C727D30A2}"/>
              </a:ext>
            </a:extLst>
          </p:cNvPr>
          <p:cNvSpPr/>
          <p:nvPr userDrawn="1"/>
        </p:nvSpPr>
        <p:spPr>
          <a:xfrm flipH="1" flipV="1">
            <a:off x="7386302" y="1381352"/>
            <a:ext cx="4805698" cy="5476648"/>
          </a:xfrm>
          <a:custGeom>
            <a:avLst/>
            <a:gdLst>
              <a:gd name="connsiteX0" fmla="*/ 0 w 4805698"/>
              <a:gd name="connsiteY0" fmla="*/ 0 h 5476648"/>
              <a:gd name="connsiteX1" fmla="*/ 4805698 w 4805698"/>
              <a:gd name="connsiteY1" fmla="*/ 0 h 5476648"/>
              <a:gd name="connsiteX2" fmla="*/ 4805698 w 4805698"/>
              <a:gd name="connsiteY2" fmla="*/ 5474598 h 5476648"/>
              <a:gd name="connsiteX3" fmla="*/ 4724622 w 4805698"/>
              <a:gd name="connsiteY3" fmla="*/ 5476648 h 5476648"/>
              <a:gd name="connsiteX4" fmla="*/ 47472 w 4805698"/>
              <a:gd name="connsiteY4" fmla="*/ 2035638 h 5476648"/>
              <a:gd name="connsiteX5" fmla="*/ 0 w 4805698"/>
              <a:gd name="connsiteY5" fmla="*/ 1868464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698" h="5476648">
                <a:moveTo>
                  <a:pt x="0" y="0"/>
                </a:moveTo>
                <a:lnTo>
                  <a:pt x="4805698" y="0"/>
                </a:lnTo>
                <a:lnTo>
                  <a:pt x="4805698" y="5474598"/>
                </a:lnTo>
                <a:lnTo>
                  <a:pt x="4724622" y="5476648"/>
                </a:lnTo>
                <a:cubicBezTo>
                  <a:pt x="2527040" y="5476648"/>
                  <a:pt x="667530" y="4029185"/>
                  <a:pt x="47472" y="2035638"/>
                </a:cubicBezTo>
                <a:lnTo>
                  <a:pt x="0" y="18684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6266CDF7-53C1-4E54-AACD-9470071256B7}"/>
              </a:ext>
            </a:extLst>
          </p:cNvPr>
          <p:cNvSpPr>
            <a:spLocks noGrp="1"/>
          </p:cNvSpPr>
          <p:nvPr>
            <p:ph type="pic" sz="quarter" idx="15" hasCustomPrompt="1"/>
          </p:nvPr>
        </p:nvSpPr>
        <p:spPr>
          <a:xfrm>
            <a:off x="782926" y="0"/>
            <a:ext cx="10626148" cy="6858000"/>
          </a:xfrm>
          <a:solidFill>
            <a:schemeClr val="bg1">
              <a:lumMod val="95000"/>
            </a:schemeClr>
          </a:solidFill>
        </p:spPr>
        <p:txBody>
          <a:bodyPr anchor="ctr"/>
          <a:lstStyle>
            <a:lvl1pPr marL="0" indent="0" algn="ctr">
              <a:buNone/>
              <a:defRPr i="1"/>
            </a:lvl1pPr>
          </a:lstStyle>
          <a:p>
            <a:r>
              <a:rPr lang="en-US"/>
              <a:t>Insert Your Picture Here</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7" name="Title 1">
            <a:extLst>
              <a:ext uri="{FF2B5EF4-FFF2-40B4-BE49-F238E27FC236}">
                <a16:creationId xmlns:a16="http://schemas.microsoft.com/office/drawing/2014/main" id="{BEF301E8-A85E-4A16-9763-E74520549AB0}"/>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35540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1 Option 4">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1E4139-2E99-438A-9E0E-BE17873AA91C}"/>
              </a:ext>
            </a:extLst>
          </p:cNvPr>
          <p:cNvSpPr/>
          <p:nvPr userDrawn="1"/>
        </p:nvSpPr>
        <p:spPr>
          <a:xfrm flipV="1">
            <a:off x="71438" y="5558693"/>
            <a:ext cx="1181100" cy="1299307"/>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C829CCC-86BB-48F1-ACF8-76D4B2803BB6}"/>
              </a:ext>
            </a:extLst>
          </p:cNvPr>
          <p:cNvSpPr/>
          <p:nvPr userDrawn="1"/>
        </p:nvSpPr>
        <p:spPr>
          <a:xfrm flipH="1">
            <a:off x="10939464" y="0"/>
            <a:ext cx="1181100" cy="1299307"/>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6" name="Picture Placeholder 5">
            <a:extLst>
              <a:ext uri="{FF2B5EF4-FFF2-40B4-BE49-F238E27FC236}">
                <a16:creationId xmlns:a16="http://schemas.microsoft.com/office/drawing/2014/main" id="{423C7AA5-33FE-446F-B5D8-A0FFF2EFF80A}"/>
              </a:ext>
            </a:extLst>
          </p:cNvPr>
          <p:cNvSpPr>
            <a:spLocks noGrp="1"/>
          </p:cNvSpPr>
          <p:nvPr>
            <p:ph type="pic" sz="quarter" idx="14" hasCustomPrompt="1"/>
          </p:nvPr>
        </p:nvSpPr>
        <p:spPr>
          <a:xfrm>
            <a:off x="71438" y="0"/>
            <a:ext cx="12049126" cy="6858000"/>
          </a:xfrm>
          <a:custGeom>
            <a:avLst/>
            <a:gdLst>
              <a:gd name="connsiteX0" fmla="*/ 1072002 w 12049126"/>
              <a:gd name="connsiteY0" fmla="*/ 0 h 6858000"/>
              <a:gd name="connsiteX1" fmla="*/ 10977124 w 12049126"/>
              <a:gd name="connsiteY1" fmla="*/ 0 h 6858000"/>
              <a:gd name="connsiteX2" fmla="*/ 11020225 w 12049126"/>
              <a:gd name="connsiteY2" fmla="*/ 60611 h 6858000"/>
              <a:gd name="connsiteX3" fmla="*/ 12049126 w 12049126"/>
              <a:gd name="connsiteY3" fmla="*/ 3429001 h 6858000"/>
              <a:gd name="connsiteX4" fmla="*/ 11020225 w 12049126"/>
              <a:gd name="connsiteY4" fmla="*/ 6797392 h 6858000"/>
              <a:gd name="connsiteX5" fmla="*/ 10977125 w 12049126"/>
              <a:gd name="connsiteY5" fmla="*/ 6858000 h 6858000"/>
              <a:gd name="connsiteX6" fmla="*/ 1072001 w 12049126"/>
              <a:gd name="connsiteY6" fmla="*/ 6858000 h 6858000"/>
              <a:gd name="connsiteX7" fmla="*/ 1028901 w 12049126"/>
              <a:gd name="connsiteY7" fmla="*/ 6797392 h 6858000"/>
              <a:gd name="connsiteX8" fmla="*/ 0 w 12049126"/>
              <a:gd name="connsiteY8" fmla="*/ 3429001 h 6858000"/>
              <a:gd name="connsiteX9" fmla="*/ 1028901 w 12049126"/>
              <a:gd name="connsiteY9" fmla="*/ 606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49126" h="6858000">
                <a:moveTo>
                  <a:pt x="1072002" y="0"/>
                </a:moveTo>
                <a:lnTo>
                  <a:pt x="10977124" y="0"/>
                </a:lnTo>
                <a:lnTo>
                  <a:pt x="11020225" y="60611"/>
                </a:lnTo>
                <a:cubicBezTo>
                  <a:pt x="11669820" y="1022137"/>
                  <a:pt x="12049126" y="2181273"/>
                  <a:pt x="12049126" y="3429001"/>
                </a:cubicBezTo>
                <a:cubicBezTo>
                  <a:pt x="12049126" y="4676729"/>
                  <a:pt x="11669820" y="5835865"/>
                  <a:pt x="11020225" y="6797392"/>
                </a:cubicBezTo>
                <a:lnTo>
                  <a:pt x="10977125" y="6858000"/>
                </a:lnTo>
                <a:lnTo>
                  <a:pt x="1072001" y="6858000"/>
                </a:lnTo>
                <a:lnTo>
                  <a:pt x="1028901" y="6797392"/>
                </a:lnTo>
                <a:cubicBezTo>
                  <a:pt x="379307" y="5835865"/>
                  <a:pt x="0" y="4676729"/>
                  <a:pt x="0" y="3429001"/>
                </a:cubicBezTo>
                <a:cubicBezTo>
                  <a:pt x="0" y="2181273"/>
                  <a:pt x="379307" y="1022137"/>
                  <a:pt x="1028901" y="60611"/>
                </a:cubicBezTo>
                <a:close/>
              </a:path>
            </a:pathLst>
          </a:custGeom>
          <a:solidFill>
            <a:schemeClr val="tx1"/>
          </a:solidFill>
        </p:spPr>
        <p:txBody>
          <a:bodyPr wrap="square" anchor="ctr">
            <a:noAutofit/>
          </a:bodyPr>
          <a:lstStyle>
            <a:lvl1pPr marL="0" indent="0" algn="ctr">
              <a:buNone/>
              <a:defRPr i="1"/>
            </a:lvl1pPr>
          </a:lstStyle>
          <a:p>
            <a:r>
              <a:rPr lang="en-US"/>
              <a:t>Insert Your Picture Here</a:t>
            </a:r>
          </a:p>
        </p:txBody>
      </p:sp>
      <p:sp>
        <p:nvSpPr>
          <p:cNvPr id="9" name="Title 1">
            <a:extLst>
              <a:ext uri="{FF2B5EF4-FFF2-40B4-BE49-F238E27FC236}">
                <a16:creationId xmlns:a16="http://schemas.microsoft.com/office/drawing/2014/main" id="{D6879487-3062-451C-8393-F927D52707A8}"/>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206031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age 1 Option 5">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1E373542-9E14-4962-A4AC-961BF25C3EEE}"/>
              </a:ext>
            </a:extLst>
          </p:cNvPr>
          <p:cNvSpPr/>
          <p:nvPr userDrawn="1"/>
        </p:nvSpPr>
        <p:spPr>
          <a:xfrm>
            <a:off x="9898742" y="2138741"/>
            <a:ext cx="267416" cy="2580518"/>
          </a:xfrm>
          <a:custGeom>
            <a:avLst/>
            <a:gdLst>
              <a:gd name="connsiteX0" fmla="*/ 0 w 267416"/>
              <a:gd name="connsiteY0" fmla="*/ 0 h 2580518"/>
              <a:gd name="connsiteX1" fmla="*/ 11921 w 267416"/>
              <a:gd name="connsiteY1" fmla="*/ 24746 h 2580518"/>
              <a:gd name="connsiteX2" fmla="*/ 267416 w 267416"/>
              <a:gd name="connsiteY2" fmla="*/ 1290259 h 2580518"/>
              <a:gd name="connsiteX3" fmla="*/ 11921 w 267416"/>
              <a:gd name="connsiteY3" fmla="*/ 2555773 h 2580518"/>
              <a:gd name="connsiteX4" fmla="*/ 0 w 267416"/>
              <a:gd name="connsiteY4" fmla="*/ 2580518 h 2580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16" h="2580518">
                <a:moveTo>
                  <a:pt x="0" y="0"/>
                </a:moveTo>
                <a:lnTo>
                  <a:pt x="11921" y="24746"/>
                </a:lnTo>
                <a:cubicBezTo>
                  <a:pt x="176440" y="413714"/>
                  <a:pt x="267416" y="841362"/>
                  <a:pt x="267416" y="1290259"/>
                </a:cubicBezTo>
                <a:cubicBezTo>
                  <a:pt x="267416" y="1739156"/>
                  <a:pt x="176440" y="2166805"/>
                  <a:pt x="11921" y="2555773"/>
                </a:cubicBezTo>
                <a:lnTo>
                  <a:pt x="0" y="258051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6002710-5051-4E52-872B-B19E85F8BB78}"/>
              </a:ext>
            </a:extLst>
          </p:cNvPr>
          <p:cNvSpPr txBox="1"/>
          <p:nvPr userDrawn="1"/>
        </p:nvSpPr>
        <p:spPr>
          <a:xfrm>
            <a:off x="9280841" y="5044077"/>
            <a:ext cx="2374165" cy="1236324"/>
          </a:xfrm>
          <a:prstGeom prst="rect">
            <a:avLst/>
          </a:prstGeom>
          <a:noFill/>
        </p:spPr>
        <p:txBody>
          <a:bodyPr wrap="square" lIns="0" tIns="0" rIns="0" bIns="0" rtlCol="0" anchor="b">
            <a:noAutofit/>
          </a:bodyPr>
          <a:lstStyle/>
          <a:p>
            <a:pPr algn="r">
              <a:lnSpc>
                <a:spcPct val="60000"/>
              </a:lnSpc>
            </a:pPr>
            <a:r>
              <a:rPr lang="en-US" sz="6600" spc="-150">
                <a:solidFill>
                  <a:schemeClr val="accent1"/>
                </a:solidFill>
                <a:latin typeface="+mj-lt"/>
              </a:rPr>
              <a:t>and</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4" name="Partner1">
            <a:extLst>
              <a:ext uri="{FF2B5EF4-FFF2-40B4-BE49-F238E27FC236}">
                <a16:creationId xmlns:a16="http://schemas.microsoft.com/office/drawing/2014/main" id="{74CCF06F-4B9A-45D7-9B16-18375C83B97B}"/>
              </a:ext>
            </a:extLst>
          </p:cNvPr>
          <p:cNvSpPr>
            <a:spLocks noGrp="1"/>
          </p:cNvSpPr>
          <p:nvPr>
            <p:ph type="body" sz="quarter" idx="11" hasCustomPrompt="1"/>
          </p:nvPr>
        </p:nvSpPr>
        <p:spPr>
          <a:xfrm>
            <a:off x="10074650" y="5416518"/>
            <a:ext cx="1188436" cy="415241"/>
          </a:xfrm>
        </p:spPr>
        <p:txBody>
          <a:bodyPr anchor="b">
            <a:noAutofit/>
          </a:bodyPr>
          <a:lstStyle>
            <a:lvl1pPr marL="0" indent="0">
              <a:lnSpc>
                <a:spcPct val="65000"/>
              </a:lnSpc>
              <a:buNone/>
              <a:defRPr sz="1400" b="1" spc="0" baseline="0">
                <a:solidFill>
                  <a:schemeClr val="tx1">
                    <a:lumMod val="75000"/>
                    <a:lumOff val="25000"/>
                  </a:schemeClr>
                </a:solidFill>
              </a:defRPr>
            </a:lvl1pPr>
            <a:lvl2pPr>
              <a:defRPr b="1"/>
            </a:lvl2pPr>
            <a:lvl3pPr>
              <a:defRPr b="1"/>
            </a:lvl3pPr>
            <a:lvl4pPr>
              <a:defRPr b="1"/>
            </a:lvl4pPr>
            <a:lvl5pPr>
              <a:defRPr b="1"/>
            </a:lvl5pPr>
          </a:lstStyle>
          <a:p>
            <a:pPr lvl="0"/>
            <a:r>
              <a:rPr lang="en-US"/>
              <a:t>First Name</a:t>
            </a:r>
            <a:br>
              <a:rPr lang="en-US"/>
            </a:br>
            <a:r>
              <a:rPr lang="en-US"/>
              <a:t>Last Name</a:t>
            </a:r>
          </a:p>
        </p:txBody>
      </p:sp>
      <p:sp>
        <p:nvSpPr>
          <p:cNvPr id="7" name="Partner2">
            <a:extLst>
              <a:ext uri="{FF2B5EF4-FFF2-40B4-BE49-F238E27FC236}">
                <a16:creationId xmlns:a16="http://schemas.microsoft.com/office/drawing/2014/main" id="{12C1022D-1D22-417E-88AE-CBDC3DAD0236}"/>
              </a:ext>
            </a:extLst>
          </p:cNvPr>
          <p:cNvSpPr>
            <a:spLocks noGrp="1"/>
          </p:cNvSpPr>
          <p:nvPr>
            <p:ph type="body" sz="quarter" idx="12" hasCustomPrompt="1"/>
          </p:nvPr>
        </p:nvSpPr>
        <p:spPr>
          <a:xfrm>
            <a:off x="10499562" y="5928893"/>
            <a:ext cx="1188437" cy="535373"/>
          </a:xfrm>
        </p:spPr>
        <p:txBody>
          <a:bodyPr lIns="0" tIns="0" rIns="0" bIns="0" anchor="t">
            <a:noAutofit/>
          </a:bodyPr>
          <a:lstStyle>
            <a:lvl1pPr marL="0" indent="0" algn="r">
              <a:lnSpc>
                <a:spcPct val="65000"/>
              </a:lnSpc>
              <a:buNone/>
              <a:defRPr sz="1600" spc="0">
                <a:solidFill>
                  <a:schemeClr val="tx1">
                    <a:lumMod val="75000"/>
                    <a:lumOff val="2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First Name</a:t>
            </a:r>
            <a:br>
              <a:rPr lang="en-US"/>
            </a:br>
            <a:r>
              <a:rPr lang="en-US"/>
              <a:t>Last Name</a:t>
            </a:r>
          </a:p>
        </p:txBody>
      </p:sp>
      <p:sp>
        <p:nvSpPr>
          <p:cNvPr id="10" name="Picture Placeholder 9">
            <a:extLst>
              <a:ext uri="{FF2B5EF4-FFF2-40B4-BE49-F238E27FC236}">
                <a16:creationId xmlns:a16="http://schemas.microsoft.com/office/drawing/2014/main" id="{510A9B39-FC82-43E5-A12B-25304A2219DB}"/>
              </a:ext>
            </a:extLst>
          </p:cNvPr>
          <p:cNvSpPr>
            <a:spLocks noGrp="1"/>
          </p:cNvSpPr>
          <p:nvPr>
            <p:ph type="pic" sz="quarter" idx="13" hasCustomPrompt="1"/>
          </p:nvPr>
        </p:nvSpPr>
        <p:spPr>
          <a:xfrm>
            <a:off x="-1" y="0"/>
            <a:ext cx="9898743" cy="6858000"/>
          </a:xfrm>
          <a:solidFill>
            <a:schemeClr val="bg1">
              <a:lumMod val="95000"/>
            </a:schemeClr>
          </a:solidFill>
        </p:spPr>
        <p:txBody>
          <a:bodyPr anchor="ctr"/>
          <a:lstStyle>
            <a:lvl1pPr marL="0" indent="0" algn="ctr">
              <a:buNone/>
              <a:defRPr i="1"/>
            </a:lvl1pPr>
          </a:lstStyle>
          <a:p>
            <a:r>
              <a:rPr lang="en-US"/>
              <a:t>Insert Your Picture Here</a:t>
            </a:r>
          </a:p>
        </p:txBody>
      </p:sp>
      <p:sp>
        <p:nvSpPr>
          <p:cNvPr id="2" name="Date Placeholder 1">
            <a:extLst>
              <a:ext uri="{FF2B5EF4-FFF2-40B4-BE49-F238E27FC236}">
                <a16:creationId xmlns:a16="http://schemas.microsoft.com/office/drawing/2014/main" id="{F9E88512-9A21-454B-A07C-C17CA274FB3D}"/>
              </a:ext>
            </a:extLst>
          </p:cNvPr>
          <p:cNvSpPr>
            <a:spLocks noGrp="1"/>
          </p:cNvSpPr>
          <p:nvPr>
            <p:ph type="dt" sz="half" idx="14"/>
          </p:nvPr>
        </p:nvSpPr>
        <p:spPr>
          <a:xfrm>
            <a:off x="10074650" y="6356350"/>
            <a:ext cx="1580356" cy="365125"/>
          </a:xfrm>
        </p:spPr>
        <p:txBody>
          <a:bodyPr/>
          <a:lstStyle/>
          <a:p>
            <a:fld id="{39B360F8-476B-46A9-AE4D-B70F5EF3C486}" type="datetimeFigureOut">
              <a:rPr lang="en-US" smtClean="0"/>
              <a:pPr/>
              <a:t>10/20/23</a:t>
            </a:fld>
            <a:endParaRPr lang="en-US"/>
          </a:p>
        </p:txBody>
      </p:sp>
      <p:sp>
        <p:nvSpPr>
          <p:cNvPr id="11" name="Oval 10">
            <a:extLst>
              <a:ext uri="{FF2B5EF4-FFF2-40B4-BE49-F238E27FC236}">
                <a16:creationId xmlns:a16="http://schemas.microsoft.com/office/drawing/2014/main" id="{D6D31D9E-5274-47A8-8230-F509FA535580}"/>
              </a:ext>
            </a:extLst>
          </p:cNvPr>
          <p:cNvSpPr/>
          <p:nvPr userDrawn="1"/>
        </p:nvSpPr>
        <p:spPr>
          <a:xfrm>
            <a:off x="10109412" y="3181163"/>
            <a:ext cx="495674" cy="495674"/>
          </a:xfrm>
          <a:prstGeom prst="ellipse">
            <a:avLst/>
          </a:prstGeom>
          <a:noFill/>
          <a:ln w="203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2FDCE4D-5D17-4D45-AE91-D2135E932C1D}"/>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531068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Images Option 1">
    <p:spTree>
      <p:nvGrpSpPr>
        <p:cNvPr id="1" name=""/>
        <p:cNvGrpSpPr/>
        <p:nvPr/>
      </p:nvGrpSpPr>
      <p:grpSpPr>
        <a:xfrm>
          <a:off x="0" y="0"/>
          <a:ext cx="0" cy="0"/>
          <a:chOff x="0" y="0"/>
          <a:chExt cx="0" cy="0"/>
        </a:xfrm>
      </p:grpSpPr>
      <p:sp>
        <p:nvSpPr>
          <p:cNvPr id="19" name="Partner2">
            <a:extLst>
              <a:ext uri="{FF2B5EF4-FFF2-40B4-BE49-F238E27FC236}">
                <a16:creationId xmlns:a16="http://schemas.microsoft.com/office/drawing/2014/main" id="{7035F725-9952-46A6-9AAE-4E9006EBE336}"/>
              </a:ext>
            </a:extLst>
          </p:cNvPr>
          <p:cNvSpPr>
            <a:spLocks noGrp="1"/>
          </p:cNvSpPr>
          <p:nvPr>
            <p:ph type="body" sz="quarter" idx="12" hasCustomPrompt="1"/>
          </p:nvPr>
        </p:nvSpPr>
        <p:spPr>
          <a:xfrm rot="5400000">
            <a:off x="706236" y="1518451"/>
            <a:ext cx="3783637" cy="3783637"/>
          </a:xfrm>
        </p:spPr>
        <p:txBody>
          <a:bodyPr lIns="0" tIns="0" rIns="0" bIns="0" anchor="b">
            <a:prstTxWarp prst="textArchDown">
              <a:avLst/>
            </a:prstTxWarp>
            <a:noAutofit/>
          </a:bodyPr>
          <a:lstStyle>
            <a:lvl1pPr marL="0" indent="0" algn="r">
              <a:lnSpc>
                <a:spcPct val="100000"/>
              </a:lnSpc>
              <a:buNone/>
              <a:defRPr sz="1500" spc="-150">
                <a:solidFill>
                  <a:schemeClr val="tx1">
                    <a:lumMod val="75000"/>
                    <a:lumOff val="25000"/>
                  </a:schemeClr>
                </a:solidFill>
              </a:defRPr>
            </a:lvl1pPr>
            <a:lvl2pPr marL="266700" indent="0" algn="r">
              <a:buNone/>
              <a:defRPr/>
            </a:lvl2pPr>
            <a:lvl3pPr marL="539750" indent="0" algn="r">
              <a:buNone/>
              <a:defRPr/>
            </a:lvl3pPr>
            <a:lvl4pPr marL="806450" indent="0" algn="r">
              <a:buNone/>
              <a:defRPr/>
            </a:lvl4pPr>
            <a:lvl5pPr marL="1079500" indent="0" algn="r">
              <a:buNone/>
              <a:defRPr/>
            </a:lvl5pPr>
          </a:lstStyle>
          <a:p>
            <a:pPr lvl="0"/>
            <a:r>
              <a:rPr lang="en-US"/>
              <a:t>Full Name</a:t>
            </a:r>
          </a:p>
        </p:txBody>
      </p:sp>
      <p:sp>
        <p:nvSpPr>
          <p:cNvPr id="26" name="Freeform: Shape 25">
            <a:extLst>
              <a:ext uri="{FF2B5EF4-FFF2-40B4-BE49-F238E27FC236}">
                <a16:creationId xmlns:a16="http://schemas.microsoft.com/office/drawing/2014/main" id="{BC615402-924F-401B-BD65-A798B33C317B}"/>
              </a:ext>
            </a:extLst>
          </p:cNvPr>
          <p:cNvSpPr/>
          <p:nvPr userDrawn="1"/>
        </p:nvSpPr>
        <p:spPr>
          <a:xfrm>
            <a:off x="4596815" y="0"/>
            <a:ext cx="4978400" cy="5476648"/>
          </a:xfrm>
          <a:custGeom>
            <a:avLst/>
            <a:gdLst>
              <a:gd name="connsiteX0" fmla="*/ 35272 w 4978400"/>
              <a:gd name="connsiteY0" fmla="*/ 0 h 5476648"/>
              <a:gd name="connsiteX1" fmla="*/ 4978400 w 4978400"/>
              <a:gd name="connsiteY1" fmla="*/ 0 h 5476648"/>
              <a:gd name="connsiteX2" fmla="*/ 4978400 w 4978400"/>
              <a:gd name="connsiteY2" fmla="*/ 5474598 h 5476648"/>
              <a:gd name="connsiteX3" fmla="*/ 4897324 w 4978400"/>
              <a:gd name="connsiteY3" fmla="*/ 5476648 h 5476648"/>
              <a:gd name="connsiteX4" fmla="*/ 0 w 4978400"/>
              <a:gd name="connsiteY4" fmla="*/ 579324 h 5476648"/>
              <a:gd name="connsiteX5" fmla="*/ 25285 w 4978400"/>
              <a:gd name="connsiteY5" fmla="*/ 78601 h 547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8400" h="5476648">
                <a:moveTo>
                  <a:pt x="35272" y="0"/>
                </a:moveTo>
                <a:lnTo>
                  <a:pt x="4978400" y="0"/>
                </a:lnTo>
                <a:lnTo>
                  <a:pt x="4978400" y="5474598"/>
                </a:lnTo>
                <a:lnTo>
                  <a:pt x="4897324" y="5476648"/>
                </a:lnTo>
                <a:cubicBezTo>
                  <a:pt x="2192607" y="5476648"/>
                  <a:pt x="0" y="3284041"/>
                  <a:pt x="0" y="579324"/>
                </a:cubicBezTo>
                <a:cubicBezTo>
                  <a:pt x="0" y="410279"/>
                  <a:pt x="8565" y="243235"/>
                  <a:pt x="25285" y="786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28">
            <a:extLst>
              <a:ext uri="{FF2B5EF4-FFF2-40B4-BE49-F238E27FC236}">
                <a16:creationId xmlns:a16="http://schemas.microsoft.com/office/drawing/2014/main" id="{1A5FC801-48D7-4FF1-A31F-A732E9069F82}"/>
              </a:ext>
            </a:extLst>
          </p:cNvPr>
          <p:cNvSpPr>
            <a:spLocks noGrp="1"/>
          </p:cNvSpPr>
          <p:nvPr>
            <p:ph type="pic" sz="quarter" idx="13" hasCustomPrompt="1"/>
          </p:nvPr>
        </p:nvSpPr>
        <p:spPr>
          <a:xfrm>
            <a:off x="5244967" y="0"/>
            <a:ext cx="8510362" cy="6858000"/>
          </a:xfrm>
          <a:custGeom>
            <a:avLst/>
            <a:gdLst>
              <a:gd name="connsiteX0" fmla="*/ 13494 w 8510362"/>
              <a:gd name="connsiteY0" fmla="*/ 0 h 6858000"/>
              <a:gd name="connsiteX1" fmla="*/ 8510362 w 8510362"/>
              <a:gd name="connsiteY1" fmla="*/ 0 h 6858000"/>
              <a:gd name="connsiteX2" fmla="*/ 8510362 w 8510362"/>
              <a:gd name="connsiteY2" fmla="*/ 6858000 h 6858000"/>
              <a:gd name="connsiteX3" fmla="*/ 3014588 w 8510362"/>
              <a:gd name="connsiteY3" fmla="*/ 6858000 h 6858000"/>
              <a:gd name="connsiteX4" fmla="*/ 2848427 w 8510362"/>
              <a:gd name="connsiteY4" fmla="*/ 6719827 h 6858000"/>
              <a:gd name="connsiteX5" fmla="*/ 0 w 8510362"/>
              <a:gd name="connsiteY5" fmla="*/ 462431 h 6858000"/>
              <a:gd name="connsiteX6" fmla="*/ 10796 w 8510362"/>
              <a:gd name="connsiteY6" fmla="*/ 354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0362" h="6858000">
                <a:moveTo>
                  <a:pt x="13494" y="0"/>
                </a:moveTo>
                <a:lnTo>
                  <a:pt x="8510362" y="0"/>
                </a:lnTo>
                <a:lnTo>
                  <a:pt x="8510362" y="6858000"/>
                </a:lnTo>
                <a:lnTo>
                  <a:pt x="3014588" y="6858000"/>
                </a:lnTo>
                <a:lnTo>
                  <a:pt x="2848427" y="6719827"/>
                </a:lnTo>
                <a:cubicBezTo>
                  <a:pt x="1103037" y="5198776"/>
                  <a:pt x="0" y="2959418"/>
                  <a:pt x="0" y="462431"/>
                </a:cubicBezTo>
                <a:cubicBezTo>
                  <a:pt x="0" y="319235"/>
                  <a:pt x="3628" y="176886"/>
                  <a:pt x="10796" y="35471"/>
                </a:cubicBezTo>
                <a:close/>
              </a:path>
            </a:pathLst>
          </a:custGeom>
          <a:solidFill>
            <a:schemeClr val="bg1">
              <a:lumMod val="95000"/>
            </a:schemeClr>
          </a:solidFill>
        </p:spPr>
        <p:txBody>
          <a:bodyPr wrap="square" anchor="ctr">
            <a:noAutofit/>
          </a:bodyPr>
          <a:lstStyle>
            <a:lvl1pPr marL="0" indent="0" algn="ctr">
              <a:buNone/>
              <a:defRPr i="1"/>
            </a:lvl1pPr>
          </a:lstStyle>
          <a:p>
            <a:r>
              <a:rPr lang="en-US"/>
              <a:t>Insert Your Picture Here</a:t>
            </a:r>
          </a:p>
        </p:txBody>
      </p:sp>
      <p:sp>
        <p:nvSpPr>
          <p:cNvPr id="5" name="Slide Number Placeholder 4">
            <a:extLst>
              <a:ext uri="{FF2B5EF4-FFF2-40B4-BE49-F238E27FC236}">
                <a16:creationId xmlns:a16="http://schemas.microsoft.com/office/drawing/2014/main" id="{664D751E-0178-43A0-8465-3EBF38B4A492}"/>
              </a:ext>
            </a:extLst>
          </p:cNvPr>
          <p:cNvSpPr>
            <a:spLocks noGrp="1"/>
          </p:cNvSpPr>
          <p:nvPr>
            <p:ph type="sldNum" sz="quarter" idx="10"/>
          </p:nvPr>
        </p:nvSpPr>
        <p:spPr/>
        <p:txBody>
          <a:bodyPr/>
          <a:lstStyle/>
          <a:p>
            <a:fld id="{EB96C8EE-5CE2-4DF5-AEBC-F7D540F7D759}" type="slidenum">
              <a:rPr lang="en-US" smtClean="0"/>
              <a:pPr/>
              <a:t>‹#›</a:t>
            </a:fld>
            <a:endParaRPr lang="en-US"/>
          </a:p>
        </p:txBody>
      </p:sp>
      <p:sp>
        <p:nvSpPr>
          <p:cNvPr id="3" name="Picture Placeholder 2">
            <a:extLst>
              <a:ext uri="{FF2B5EF4-FFF2-40B4-BE49-F238E27FC236}">
                <a16:creationId xmlns:a16="http://schemas.microsoft.com/office/drawing/2014/main" id="{ADBB36CF-AE68-448C-9565-55904AC8D47F}"/>
              </a:ext>
            </a:extLst>
          </p:cNvPr>
          <p:cNvSpPr>
            <a:spLocks noGrp="1"/>
          </p:cNvSpPr>
          <p:nvPr>
            <p:ph type="pic" sz="quarter" idx="14" hasCustomPrompt="1"/>
          </p:nvPr>
        </p:nvSpPr>
        <p:spPr>
          <a:xfrm>
            <a:off x="969754" y="1781969"/>
            <a:ext cx="3294063" cy="3294062"/>
          </a:xfrm>
          <a:prstGeom prst="ellipse">
            <a:avLst/>
          </a:prstGeom>
          <a:solidFill>
            <a:schemeClr val="bg1">
              <a:lumMod val="95000"/>
            </a:schemeClr>
          </a:solidFill>
        </p:spPr>
        <p:txBody>
          <a:bodyPr anchor="ctr"/>
          <a:lstStyle>
            <a:lvl1pPr marL="0" indent="0" algn="ctr">
              <a:buNone/>
              <a:defRPr i="1"/>
            </a:lvl1pPr>
          </a:lstStyle>
          <a:p>
            <a:r>
              <a:rPr lang="en-US"/>
              <a:t>Insert Your Picture Here</a:t>
            </a:r>
          </a:p>
        </p:txBody>
      </p:sp>
      <p:sp>
        <p:nvSpPr>
          <p:cNvPr id="18" name="Partner1">
            <a:extLst>
              <a:ext uri="{FF2B5EF4-FFF2-40B4-BE49-F238E27FC236}">
                <a16:creationId xmlns:a16="http://schemas.microsoft.com/office/drawing/2014/main" id="{19B39F4A-5D33-4C5D-83B8-5B789CB03A82}"/>
              </a:ext>
            </a:extLst>
          </p:cNvPr>
          <p:cNvSpPr>
            <a:spLocks noGrp="1"/>
          </p:cNvSpPr>
          <p:nvPr>
            <p:ph type="body" sz="quarter" idx="11" hasCustomPrompt="1"/>
          </p:nvPr>
        </p:nvSpPr>
        <p:spPr>
          <a:xfrm rot="18900000">
            <a:off x="724967" y="1537182"/>
            <a:ext cx="3746175" cy="3746175"/>
          </a:xfrm>
        </p:spPr>
        <p:txBody>
          <a:bodyPr anchor="b">
            <a:prstTxWarp prst="textArchDown">
              <a:avLst>
                <a:gd name="adj" fmla="val 21137488"/>
              </a:avLst>
            </a:prstTxWarp>
            <a:noAutofit/>
          </a:bodyPr>
          <a:lstStyle>
            <a:lvl1pPr marL="0" indent="0" algn="l">
              <a:lnSpc>
                <a:spcPct val="100000"/>
              </a:lnSpc>
              <a:buNone/>
              <a:defRPr sz="1500" b="1" spc="-100" baseline="0">
                <a:solidFill>
                  <a:schemeClr val="tx1">
                    <a:lumMod val="75000"/>
                    <a:lumOff val="25000"/>
                  </a:schemeClr>
                </a:solidFill>
              </a:defRPr>
            </a:lvl1pPr>
            <a:lvl2pPr>
              <a:defRPr b="1"/>
            </a:lvl2pPr>
            <a:lvl3pPr>
              <a:defRPr b="1"/>
            </a:lvl3pPr>
            <a:lvl4pPr>
              <a:defRPr b="1"/>
            </a:lvl4pPr>
            <a:lvl5pPr>
              <a:defRPr b="1"/>
            </a:lvl5pPr>
          </a:lstStyle>
          <a:p>
            <a:pPr lvl="0"/>
            <a:r>
              <a:rPr lang="en-US"/>
              <a:t>Full Name</a:t>
            </a:r>
          </a:p>
        </p:txBody>
      </p:sp>
      <p:sp>
        <p:nvSpPr>
          <p:cNvPr id="20" name="Arc 19">
            <a:extLst>
              <a:ext uri="{FF2B5EF4-FFF2-40B4-BE49-F238E27FC236}">
                <a16:creationId xmlns:a16="http://schemas.microsoft.com/office/drawing/2014/main" id="{520EB51B-ACDD-4CD5-8F48-81D58580F16B}"/>
              </a:ext>
            </a:extLst>
          </p:cNvPr>
          <p:cNvSpPr/>
          <p:nvPr userDrawn="1"/>
        </p:nvSpPr>
        <p:spPr>
          <a:xfrm>
            <a:off x="682757" y="1473907"/>
            <a:ext cx="3859688" cy="3898285"/>
          </a:xfrm>
          <a:prstGeom prst="arc">
            <a:avLst>
              <a:gd name="adj1" fmla="val 1700406"/>
              <a:gd name="adj2" fmla="val 4849921"/>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1" name="Oval 20">
            <a:extLst>
              <a:ext uri="{FF2B5EF4-FFF2-40B4-BE49-F238E27FC236}">
                <a16:creationId xmlns:a16="http://schemas.microsoft.com/office/drawing/2014/main" id="{DCC3DC63-5EF8-4005-8818-6FC00D9B6AC0}"/>
              </a:ext>
            </a:extLst>
          </p:cNvPr>
          <p:cNvSpPr/>
          <p:nvPr userDrawn="1"/>
        </p:nvSpPr>
        <p:spPr>
          <a:xfrm>
            <a:off x="4256228" y="3991483"/>
            <a:ext cx="231235" cy="231235"/>
          </a:xfrm>
          <a:prstGeom prst="ellipse">
            <a:avLst/>
          </a:prstGeom>
          <a:noFill/>
          <a:ln w="889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CA3394F-AA9B-48A7-BC9B-C798DCA622BB}"/>
              </a:ext>
            </a:extLst>
          </p:cNvPr>
          <p:cNvSpPr>
            <a:spLocks noGrp="1"/>
          </p:cNvSpPr>
          <p:nvPr>
            <p:ph type="title"/>
          </p:nvPr>
        </p:nvSpPr>
        <p:spPr>
          <a:xfrm>
            <a:off x="342000" y="299776"/>
            <a:ext cx="11484000" cy="202829"/>
          </a:xfrm>
        </p:spPr>
        <p:txBody>
          <a:bodyPr/>
          <a:lstStyle>
            <a:lvl1pPr>
              <a:defRPr sz="1400"/>
            </a:lvl1pPr>
          </a:lstStyle>
          <a:p>
            <a:r>
              <a:rPr lang="en-US"/>
              <a:t>Click to edit Master title style</a:t>
            </a:r>
          </a:p>
        </p:txBody>
      </p:sp>
    </p:spTree>
    <p:extLst>
      <p:ext uri="{BB962C8B-B14F-4D97-AF65-F5344CB8AC3E}">
        <p14:creationId xmlns:p14="http://schemas.microsoft.com/office/powerpoint/2010/main" val="244948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2E7F4-48EC-4595-9FA7-4633C0899C40}"/>
              </a:ext>
            </a:extLst>
          </p:cNvPr>
          <p:cNvSpPr>
            <a:spLocks noGrp="1"/>
          </p:cNvSpPr>
          <p:nvPr>
            <p:ph type="title"/>
          </p:nvPr>
        </p:nvSpPr>
        <p:spPr>
          <a:xfrm>
            <a:off x="864000" y="576001"/>
            <a:ext cx="10440000" cy="86400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F0C1E1B7-1C9D-478C-94DD-FE7754AF941C}"/>
              </a:ext>
            </a:extLst>
          </p:cNvPr>
          <p:cNvSpPr>
            <a:spLocks noGrp="1"/>
          </p:cNvSpPr>
          <p:nvPr>
            <p:ph type="body" idx="1"/>
          </p:nvPr>
        </p:nvSpPr>
        <p:spPr>
          <a:xfrm>
            <a:off x="864000" y="1584000"/>
            <a:ext cx="10489800" cy="4464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101089E-2CAA-4DB4-B60C-D409C8D64BCD}"/>
              </a:ext>
            </a:extLst>
          </p:cNvPr>
          <p:cNvSpPr>
            <a:spLocks noGrp="1"/>
          </p:cNvSpPr>
          <p:nvPr>
            <p:ph type="sldNum" sz="quarter" idx="4"/>
          </p:nvPr>
        </p:nvSpPr>
        <p:spPr>
          <a:xfrm>
            <a:off x="11688000" y="6354000"/>
            <a:ext cx="504000" cy="50400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B96C8EE-5CE2-4DF5-AEBC-F7D540F7D759}" type="slidenum">
              <a:rPr lang="en-US" smtClean="0"/>
              <a:pPr/>
              <a:t>‹#›</a:t>
            </a:fld>
            <a:endParaRPr lang="en-US"/>
          </a:p>
        </p:txBody>
      </p:sp>
      <p:sp>
        <p:nvSpPr>
          <p:cNvPr id="12" name="Date Placeholder 11">
            <a:extLst>
              <a:ext uri="{FF2B5EF4-FFF2-40B4-BE49-F238E27FC236}">
                <a16:creationId xmlns:a16="http://schemas.microsoft.com/office/drawing/2014/main" id="{94C25CB8-337E-46F1-A218-7638F305F432}"/>
              </a:ext>
            </a:extLst>
          </p:cNvPr>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B360F8-476B-46A9-AE4D-B70F5EF3C486}" type="datetimeFigureOut">
              <a:rPr lang="en-US" smtClean="0"/>
              <a:pPr/>
              <a:t>10/20/23</a:t>
            </a:fld>
            <a:endParaRPr lang="en-US"/>
          </a:p>
        </p:txBody>
      </p:sp>
    </p:spTree>
    <p:extLst>
      <p:ext uri="{BB962C8B-B14F-4D97-AF65-F5344CB8AC3E}">
        <p14:creationId xmlns:p14="http://schemas.microsoft.com/office/powerpoint/2010/main" val="674771724"/>
      </p:ext>
    </p:extLst>
  </p:cSld>
  <p:clrMap bg1="lt1" tx1="dk1" bg2="lt2" tx2="dk2" accent1="accent1" accent2="accent2" accent3="accent3" accent4="accent4" accent5="accent5" accent6="accent6" hlink="hlink" folHlink="folHlink"/>
  <p:sldLayoutIdLst>
    <p:sldLayoutId id="2147483661" r:id="rId1"/>
    <p:sldLayoutId id="2147483658" r:id="rId2"/>
    <p:sldLayoutId id="2147483665" r:id="rId3"/>
    <p:sldLayoutId id="2147483669" r:id="rId4"/>
    <p:sldLayoutId id="2147483670" r:id="rId5"/>
    <p:sldLayoutId id="2147483675" r:id="rId6"/>
    <p:sldLayoutId id="2147483676" r:id="rId7"/>
    <p:sldLayoutId id="2147483660" r:id="rId8"/>
    <p:sldLayoutId id="2147483666" r:id="rId9"/>
    <p:sldLayoutId id="2147483667" r:id="rId10"/>
    <p:sldLayoutId id="2147483668" r:id="rId11"/>
    <p:sldLayoutId id="2147483671" r:id="rId12"/>
    <p:sldLayoutId id="2147483672" r:id="rId13"/>
    <p:sldLayoutId id="2147483673" r:id="rId14"/>
    <p:sldLayoutId id="2147483674" r:id="rId15"/>
    <p:sldLayoutId id="2147483657" r:id="rId16"/>
    <p:sldLayoutId id="2147483677" r:id="rId17"/>
    <p:sldLayoutId id="2147483662" r:id="rId18"/>
    <p:sldLayoutId id="2147483663" r:id="rId19"/>
    <p:sldLayoutId id="2147483649" r:id="rId20"/>
    <p:sldLayoutId id="2147483664" r:id="rId21"/>
    <p:sldLayoutId id="2147483651" r:id="rId22"/>
    <p:sldLayoutId id="2147483650" r:id="rId23"/>
    <p:sldLayoutId id="2147483652" r:id="rId24"/>
    <p:sldLayoutId id="2147483653" r:id="rId25"/>
    <p:sldLayoutId id="2147483654" r:id="rId26"/>
    <p:sldLayoutId id="2147483655" r:id="rId27"/>
    <p:sldLayoutId id="2147483656" r:id="rId28"/>
  </p:sldLayoutIdLst>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lumMod val="90000"/>
          </a:schemeClr>
        </a:buClr>
        <a:buFont typeface="Segoe UI" panose="020B0502040204020203" pitchFamily="34" charset="0"/>
        <a:buChar char="·"/>
        <a:defRPr sz="1800" kern="1200">
          <a:solidFill>
            <a:schemeClr val="tx1">
              <a:lumMod val="75000"/>
              <a:lumOff val="25000"/>
            </a:schemeClr>
          </a:solidFill>
          <a:latin typeface="+mn-lt"/>
          <a:ea typeface="+mn-ea"/>
          <a:cs typeface="+mn-cs"/>
        </a:defRPr>
      </a:lvl1pPr>
      <a:lvl2pPr marL="539750" indent="-273050" algn="l" defTabSz="914400" rtl="0" eaLnBrk="1" latinLnBrk="0" hangingPunct="1">
        <a:lnSpc>
          <a:spcPct val="90000"/>
        </a:lnSpc>
        <a:spcBef>
          <a:spcPts val="500"/>
        </a:spcBef>
        <a:buClr>
          <a:schemeClr val="accent1">
            <a:lumMod val="90000"/>
          </a:schemeClr>
        </a:buClr>
        <a:buFont typeface="Segoe UI" panose="020B0502040204020203" pitchFamily="34" charset="0"/>
        <a:buChar char="·"/>
        <a:defRPr sz="1600" kern="1200">
          <a:solidFill>
            <a:schemeClr val="tx1">
              <a:lumMod val="75000"/>
              <a:lumOff val="25000"/>
            </a:schemeClr>
          </a:solidFill>
          <a:latin typeface="+mn-lt"/>
          <a:ea typeface="+mn-ea"/>
          <a:cs typeface="+mn-cs"/>
        </a:defRPr>
      </a:lvl2pPr>
      <a:lvl3pPr marL="806450" indent="-266700" algn="l" defTabSz="914400" rtl="0" eaLnBrk="1" latinLnBrk="0" hangingPunct="1">
        <a:lnSpc>
          <a:spcPct val="90000"/>
        </a:lnSpc>
        <a:spcBef>
          <a:spcPts val="500"/>
        </a:spcBef>
        <a:buClr>
          <a:schemeClr val="accent1">
            <a:lumMod val="90000"/>
          </a:schemeClr>
        </a:buClr>
        <a:buFont typeface="Segoe UI" panose="020B0502040204020203" pitchFamily="34" charset="0"/>
        <a:buChar char="·"/>
        <a:defRPr sz="1400" kern="1200">
          <a:solidFill>
            <a:schemeClr val="tx1">
              <a:lumMod val="75000"/>
              <a:lumOff val="25000"/>
            </a:schemeClr>
          </a:solidFill>
          <a:latin typeface="+mn-lt"/>
          <a:ea typeface="+mn-ea"/>
          <a:cs typeface="+mn-cs"/>
        </a:defRPr>
      </a:lvl3pPr>
      <a:lvl4pPr marL="1079500" indent="-273050" algn="l" defTabSz="914400" rtl="0" eaLnBrk="1" latinLnBrk="0" hangingPunct="1">
        <a:lnSpc>
          <a:spcPct val="90000"/>
        </a:lnSpc>
        <a:spcBef>
          <a:spcPts val="500"/>
        </a:spcBef>
        <a:buClr>
          <a:schemeClr val="accent1">
            <a:lumMod val="90000"/>
          </a:schemeClr>
        </a:buClr>
        <a:buFont typeface="Segoe UI" panose="020B0502040204020203" pitchFamily="34" charset="0"/>
        <a:buChar char="·"/>
        <a:defRPr sz="1200" kern="1200">
          <a:solidFill>
            <a:schemeClr val="tx1">
              <a:lumMod val="75000"/>
              <a:lumOff val="25000"/>
            </a:schemeClr>
          </a:solidFill>
          <a:latin typeface="+mn-lt"/>
          <a:ea typeface="+mn-ea"/>
          <a:cs typeface="+mn-cs"/>
        </a:defRPr>
      </a:lvl4pPr>
      <a:lvl5pPr marL="1346200" indent="-266700" algn="l" defTabSz="914400" rtl="0" eaLnBrk="1" latinLnBrk="0" hangingPunct="1">
        <a:lnSpc>
          <a:spcPct val="90000"/>
        </a:lnSpc>
        <a:spcBef>
          <a:spcPts val="500"/>
        </a:spcBef>
        <a:buClr>
          <a:schemeClr val="accent1">
            <a:lumMod val="90000"/>
          </a:schemeClr>
        </a:buClr>
        <a:buFont typeface="Segoe UI" panose="020B0502040204020203"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05_F3214D7A.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8.png"/><Relationship Id="rId7" Type="http://schemas.openxmlformats.org/officeDocument/2006/relationships/image" Target="../media/image360.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customXml" Target="../ink/ink1.xm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7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customXml" Target="../ink/ink3.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16A_FC5CE11A.xm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13A_689E6C08.xml"/><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52.jpeg"/></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3D_8458D5D1.xml"/><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edding couple holding bouquet and standing in street surrounded by trees">
            <a:extLst>
              <a:ext uri="{FF2B5EF4-FFF2-40B4-BE49-F238E27FC236}">
                <a16:creationId xmlns:a16="http://schemas.microsoft.com/office/drawing/2014/main" id="{4714F1A8-2E1C-43A1-8791-6945B28CCE7E}"/>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1" name="Title 20" hidden="1">
            <a:extLst>
              <a:ext uri="{FF2B5EF4-FFF2-40B4-BE49-F238E27FC236}">
                <a16:creationId xmlns:a16="http://schemas.microsoft.com/office/drawing/2014/main" id="{8E62F6FF-B6F0-4433-A425-9C85ED532F10}"/>
              </a:ext>
            </a:extLst>
          </p:cNvPr>
          <p:cNvSpPr>
            <a:spLocks noGrp="1"/>
          </p:cNvSpPr>
          <p:nvPr>
            <p:ph type="title"/>
          </p:nvPr>
        </p:nvSpPr>
        <p:spPr/>
        <p:txBody>
          <a:bodyPr/>
          <a:lstStyle/>
          <a:p>
            <a:r>
              <a:rPr lang="en-US"/>
              <a:t>Title Slide Option 1</a:t>
            </a:r>
          </a:p>
        </p:txBody>
      </p:sp>
      <p:sp>
        <p:nvSpPr>
          <p:cNvPr id="6" name="TextBox 5">
            <a:extLst>
              <a:ext uri="{FF2B5EF4-FFF2-40B4-BE49-F238E27FC236}">
                <a16:creationId xmlns:a16="http://schemas.microsoft.com/office/drawing/2014/main" id="{E1384A20-C5F9-4F76-9692-6A588F27CFE4}"/>
              </a:ext>
            </a:extLst>
          </p:cNvPr>
          <p:cNvSpPr txBox="1"/>
          <p:nvPr/>
        </p:nvSpPr>
        <p:spPr>
          <a:xfrm>
            <a:off x="530644" y="3429000"/>
            <a:ext cx="5089233" cy="2650170"/>
          </a:xfrm>
          <a:prstGeom prst="rect">
            <a:avLst/>
          </a:prstGeom>
          <a:noFill/>
        </p:spPr>
        <p:txBody>
          <a:bodyPr wrap="square" lIns="0" tIns="0" rIns="0" bIns="0" rtlCol="0" anchor="b">
            <a:noAutofit/>
          </a:bodyPr>
          <a:lstStyle/>
          <a:p>
            <a:pPr algn="r">
              <a:lnSpc>
                <a:spcPct val="60000"/>
              </a:lnSpc>
            </a:pPr>
            <a:r>
              <a:rPr lang="en-US" sz="19000" spc="-150">
                <a:solidFill>
                  <a:schemeClr val="accent1"/>
                </a:solidFill>
                <a:latin typeface="+mj-lt"/>
              </a:rPr>
              <a:t>and</a:t>
            </a:r>
          </a:p>
        </p:txBody>
      </p:sp>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p>
        </p:txBody>
      </p:sp>
      <p:sp>
        <p:nvSpPr>
          <p:cNvPr id="5" name="Action Button: Blank 4">
            <a:hlinkClick r:id="" action="ppaction://customshow?id=0" highlightClick="1"/>
            <a:extLst>
              <a:ext uri="{FF2B5EF4-FFF2-40B4-BE49-F238E27FC236}">
                <a16:creationId xmlns:a16="http://schemas.microsoft.com/office/drawing/2014/main" id="{4A5C5161-3AB3-C759-800F-FB3606DFC9FB}"/>
              </a:ext>
            </a:extLst>
          </p:cNvPr>
          <p:cNvSpPr/>
          <p:nvPr/>
        </p:nvSpPr>
        <p:spPr>
          <a:xfrm>
            <a:off x="0" y="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046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hidden="1">
            <a:extLst>
              <a:ext uri="{FF2B5EF4-FFF2-40B4-BE49-F238E27FC236}">
                <a16:creationId xmlns:a16="http://schemas.microsoft.com/office/drawing/2014/main" id="{0BD8B3B7-479A-4A52-AD81-B033968A5AE2}"/>
              </a:ext>
            </a:extLst>
          </p:cNvPr>
          <p:cNvSpPr>
            <a:spLocks noGrp="1"/>
          </p:cNvSpPr>
          <p:nvPr>
            <p:ph type="title"/>
          </p:nvPr>
        </p:nvSpPr>
        <p:spPr/>
        <p:txBody>
          <a:bodyPr/>
          <a:lstStyle/>
          <a:p>
            <a:r>
              <a:rPr lang="en-US"/>
              <a:t>4 X Images Option 2</a:t>
            </a:r>
          </a:p>
        </p:txBody>
      </p:sp>
      <p:pic>
        <p:nvPicPr>
          <p:cNvPr id="12" name="Picture Placeholder 11" descr="wedding couple holding bouquet and standing in street surrounded by trees">
            <a:extLst>
              <a:ext uri="{FF2B5EF4-FFF2-40B4-BE49-F238E27FC236}">
                <a16:creationId xmlns:a16="http://schemas.microsoft.com/office/drawing/2014/main" id="{14F96F14-3BEF-4F2E-8426-C1CB692ABF8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pic>
        <p:nvPicPr>
          <p:cNvPr id="36" name="Picture Placeholder 35" descr="wedding couple sitting in back seat of car smiling">
            <a:extLst>
              <a:ext uri="{FF2B5EF4-FFF2-40B4-BE49-F238E27FC236}">
                <a16:creationId xmlns:a16="http://schemas.microsoft.com/office/drawing/2014/main" id="{4C765D23-86F7-4C0D-B432-63C638F0F7E0}"/>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a:fillRect/>
          </a:stretch>
        </p:blipFill>
        <p:spPr/>
      </p:pic>
      <p:pic>
        <p:nvPicPr>
          <p:cNvPr id="18" name="Picture Placeholder 17" descr="wedding couple with husband kissing wife's hand">
            <a:extLst>
              <a:ext uri="{FF2B5EF4-FFF2-40B4-BE49-F238E27FC236}">
                <a16:creationId xmlns:a16="http://schemas.microsoft.com/office/drawing/2014/main" id="{A917C97C-1FDC-4D0E-8224-CE70D58B03C7}"/>
              </a:ext>
            </a:extLst>
          </p:cNvPr>
          <p:cNvPicPr>
            <a:picLocks noGrp="1" noChangeAspect="1"/>
          </p:cNvPicPr>
          <p:nvPr>
            <p:ph type="pic" sz="quarter" idx="17"/>
          </p:nvPr>
        </p:nvPicPr>
        <p:blipFill>
          <a:blip r:embed="rId4" cstate="screen">
            <a:extLst>
              <a:ext uri="{28A0092B-C50C-407E-A947-70E740481C1C}">
                <a14:useLocalDpi xmlns:a14="http://schemas.microsoft.com/office/drawing/2010/main"/>
              </a:ext>
            </a:extLst>
          </a:blip>
          <a:srcRect/>
          <a:stretch>
            <a:fillRect/>
          </a:stretch>
        </p:blipFill>
        <p:spPr/>
      </p:pic>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p>
        </p:txBody>
      </p:sp>
      <p:pic>
        <p:nvPicPr>
          <p:cNvPr id="7" name="Picture Placeholder 6" descr="two women in field hugging and smiling">
            <a:extLst>
              <a:ext uri="{FF2B5EF4-FFF2-40B4-BE49-F238E27FC236}">
                <a16:creationId xmlns:a16="http://schemas.microsoft.com/office/drawing/2014/main" id="{4AAAE777-20A3-43D5-9B4A-746D5F724E8E}"/>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sp>
        <p:nvSpPr>
          <p:cNvPr id="4" name="Action Button: Blank 3">
            <a:hlinkClick r:id="" action="ppaction://customshow?id=0" highlightClick="1"/>
            <a:extLst>
              <a:ext uri="{FF2B5EF4-FFF2-40B4-BE49-F238E27FC236}">
                <a16:creationId xmlns:a16="http://schemas.microsoft.com/office/drawing/2014/main" id="{51A3B143-7DDC-9F2D-E641-231C7E5ACBFB}"/>
              </a:ext>
            </a:extLst>
          </p:cNvPr>
          <p:cNvSpPr/>
          <p:nvPr/>
        </p:nvSpPr>
        <p:spPr>
          <a:xfrm>
            <a:off x="0" y="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67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in Heaven</a:t>
            </a:r>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16842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in Heave</a:t>
            </a:r>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321174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in </a:t>
            </a:r>
            <a:r>
              <a:rPr lang="en-US" sz="3200" dirty="0" err="1"/>
              <a:t>Heav</a:t>
            </a:r>
            <a:endParaRPr lang="en-US" sz="3200" dirty="0"/>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380812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in </a:t>
            </a:r>
            <a:r>
              <a:rPr lang="en-US" sz="3200" dirty="0" err="1"/>
              <a:t>Hea</a:t>
            </a:r>
            <a:endParaRPr lang="en-US" sz="3200" dirty="0"/>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2375581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in He</a:t>
            </a:r>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2510635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in Hel</a:t>
            </a:r>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356805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in Hell</a:t>
            </a:r>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108621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a:t>
            </a:r>
            <a:r>
              <a:rPr lang="en-US" sz="3200"/>
              <a:t>in Hel</a:t>
            </a:r>
            <a:endParaRPr lang="en-US" sz="3200" dirty="0"/>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2550072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a:t>
            </a:r>
            <a:r>
              <a:rPr lang="en-US" sz="3200"/>
              <a:t>in He</a:t>
            </a:r>
            <a:endParaRPr lang="en-US" sz="3200" dirty="0"/>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2998510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edding couple with husband kissing wife's hand">
            <a:extLst>
              <a:ext uri="{FF2B5EF4-FFF2-40B4-BE49-F238E27FC236}">
                <a16:creationId xmlns:a16="http://schemas.microsoft.com/office/drawing/2014/main" id="{79065228-6938-4211-B938-D927BB3454ED}"/>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sp>
        <p:nvSpPr>
          <p:cNvPr id="9" name="Title 8" hidden="1">
            <a:extLst>
              <a:ext uri="{FF2B5EF4-FFF2-40B4-BE49-F238E27FC236}">
                <a16:creationId xmlns:a16="http://schemas.microsoft.com/office/drawing/2014/main" id="{2F986175-F735-4E01-8FC4-0A667FE77B6E}"/>
              </a:ext>
            </a:extLst>
          </p:cNvPr>
          <p:cNvSpPr>
            <a:spLocks noGrp="1"/>
          </p:cNvSpPr>
          <p:nvPr>
            <p:ph type="title"/>
          </p:nvPr>
        </p:nvSpPr>
        <p:spPr/>
        <p:txBody>
          <a:bodyPr/>
          <a:lstStyle/>
          <a:p>
            <a:r>
              <a:rPr lang="en-US"/>
              <a:t>Title Slide Option 2</a:t>
            </a:r>
          </a:p>
        </p:txBody>
      </p:sp>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br>
              <a:rPr lang="en-US" noProof="1"/>
            </a:br>
            <a:endParaRPr lang="en-US" noProof="1"/>
          </a:p>
        </p:txBody>
      </p:sp>
      <p:sp>
        <p:nvSpPr>
          <p:cNvPr id="4" name="Action Button: Blank 3">
            <a:hlinkClick r:id="" action="ppaction://customshow?id=0" highlightClick="1"/>
            <a:extLst>
              <a:ext uri="{FF2B5EF4-FFF2-40B4-BE49-F238E27FC236}">
                <a16:creationId xmlns:a16="http://schemas.microsoft.com/office/drawing/2014/main" id="{3EDC6B65-EB75-53B0-C7B5-5AA7639AF9E8}"/>
              </a:ext>
            </a:extLst>
          </p:cNvPr>
          <p:cNvSpPr/>
          <p:nvPr/>
        </p:nvSpPr>
        <p:spPr>
          <a:xfrm>
            <a:off x="0" y="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28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a:t>
            </a:r>
            <a:r>
              <a:rPr lang="en-US" sz="3200"/>
              <a:t>in Hec</a:t>
            </a:r>
            <a:endParaRPr lang="en-US" sz="3200" dirty="0"/>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10477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dirty="0"/>
              <a:t>A Match Made in </a:t>
            </a:r>
            <a:r>
              <a:rPr lang="en-US" sz="3200" dirty="0" err="1"/>
              <a:t>Hec</a:t>
            </a:r>
            <a:endParaRPr lang="en-US" sz="3200" dirty="0"/>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1791417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A3EF-AE1D-4A9F-9351-323E3A560C23}"/>
              </a:ext>
            </a:extLst>
          </p:cNvPr>
          <p:cNvSpPr>
            <a:spLocks noGrp="1"/>
          </p:cNvSpPr>
          <p:nvPr>
            <p:ph type="ctrTitle"/>
          </p:nvPr>
        </p:nvSpPr>
        <p:spPr/>
        <p:txBody>
          <a:bodyPr/>
          <a:lstStyle/>
          <a:p>
            <a:r>
              <a:rPr lang="en-US"/>
              <a:t>Active Directory &amp;</a:t>
            </a:r>
            <a:br>
              <a:rPr lang="en-US"/>
            </a:br>
            <a:r>
              <a:rPr lang="en-US"/>
              <a:t>the Domain Name System</a:t>
            </a:r>
          </a:p>
        </p:txBody>
      </p:sp>
      <p:sp>
        <p:nvSpPr>
          <p:cNvPr id="3" name="Subtitle 2">
            <a:extLst>
              <a:ext uri="{FF2B5EF4-FFF2-40B4-BE49-F238E27FC236}">
                <a16:creationId xmlns:a16="http://schemas.microsoft.com/office/drawing/2014/main" id="{7E945F44-2048-48BC-B9D1-AE280FF0FB2A}"/>
              </a:ext>
            </a:extLst>
          </p:cNvPr>
          <p:cNvSpPr>
            <a:spLocks noGrp="1"/>
          </p:cNvSpPr>
          <p:nvPr>
            <p:ph type="subTitle" idx="1"/>
          </p:nvPr>
        </p:nvSpPr>
        <p:spPr/>
        <p:txBody>
          <a:bodyPr/>
          <a:lstStyle/>
          <a:p>
            <a:r>
              <a:rPr lang="en-US" sz="3200"/>
              <a:t>A Match Made in Heck</a:t>
            </a:r>
          </a:p>
        </p:txBody>
      </p:sp>
      <p:sp>
        <p:nvSpPr>
          <p:cNvPr id="4" name="Text Placeholder 3">
            <a:extLst>
              <a:ext uri="{FF2B5EF4-FFF2-40B4-BE49-F238E27FC236}">
                <a16:creationId xmlns:a16="http://schemas.microsoft.com/office/drawing/2014/main" id="{AEC1D6D2-E612-473B-BA47-A38C17719050}"/>
              </a:ext>
            </a:extLst>
          </p:cNvPr>
          <p:cNvSpPr>
            <a:spLocks noGrp="1"/>
          </p:cNvSpPr>
          <p:nvPr>
            <p:ph type="body" sz="quarter" idx="12"/>
          </p:nvPr>
        </p:nvSpPr>
        <p:spPr/>
        <p:txBody>
          <a:bodyPr/>
          <a:lstStyle/>
          <a:p>
            <a:r>
              <a:rPr lang="en-US"/>
              <a:t>Addie</a:t>
            </a:r>
          </a:p>
        </p:txBody>
      </p:sp>
      <p:sp>
        <p:nvSpPr>
          <p:cNvPr id="5" name="Text Placeholder 4">
            <a:extLst>
              <a:ext uri="{FF2B5EF4-FFF2-40B4-BE49-F238E27FC236}">
                <a16:creationId xmlns:a16="http://schemas.microsoft.com/office/drawing/2014/main" id="{170F1DA6-218C-4B18-818D-9BA3CB4F5E24}"/>
              </a:ext>
            </a:extLst>
          </p:cNvPr>
          <p:cNvSpPr>
            <a:spLocks noGrp="1"/>
          </p:cNvSpPr>
          <p:nvPr>
            <p:ph type="body" sz="quarter" idx="13"/>
          </p:nvPr>
        </p:nvSpPr>
        <p:spPr/>
        <p:txBody>
          <a:bodyPr/>
          <a:lstStyle/>
          <a:p>
            <a:r>
              <a:rPr lang="en-US" noProof="1"/>
              <a:t>Dennis</a:t>
            </a:r>
          </a:p>
        </p:txBody>
      </p:sp>
    </p:spTree>
    <p:extLst>
      <p:ext uri="{BB962C8B-B14F-4D97-AF65-F5344CB8AC3E}">
        <p14:creationId xmlns:p14="http://schemas.microsoft.com/office/powerpoint/2010/main" val="778791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1828800"/>
            <a:ext cx="3932237" cy="490728"/>
          </a:xfrm>
        </p:spPr>
        <p:txBody>
          <a:bodyPr/>
          <a:lstStyle/>
          <a:p>
            <a:r>
              <a:rPr lang="en-US"/>
              <a:t>Who are we?</a:t>
            </a:r>
          </a:p>
        </p:txBody>
      </p:sp>
      <p:sp>
        <p:nvSpPr>
          <p:cNvPr id="4" name="Text Placeholder 3">
            <a:extLst>
              <a:ext uri="{FF2B5EF4-FFF2-40B4-BE49-F238E27FC236}">
                <a16:creationId xmlns:a16="http://schemas.microsoft.com/office/drawing/2014/main" id="{F1E9C2FC-955F-449D-BA6B-3BC5F2EB1FD7}"/>
              </a:ext>
            </a:extLst>
          </p:cNvPr>
          <p:cNvSpPr>
            <a:spLocks noGrp="1"/>
          </p:cNvSpPr>
          <p:nvPr>
            <p:ph type="body" sz="half" idx="2"/>
          </p:nvPr>
        </p:nvSpPr>
        <p:spPr>
          <a:xfrm>
            <a:off x="839788" y="2605880"/>
            <a:ext cx="3932237" cy="2514626"/>
          </a:xfrm>
        </p:spPr>
        <p:txBody>
          <a:bodyPr>
            <a:normAutofit/>
          </a:bodyPr>
          <a:lstStyle/>
          <a:p>
            <a:r>
              <a:rPr lang="en-US" sz="3200" dirty="0"/>
              <a:t>Jim </a:t>
            </a:r>
            <a:r>
              <a:rPr lang="en-US" sz="3200" dirty="0" err="1"/>
              <a:t>Sykora</a:t>
            </a:r>
            <a:endParaRPr lang="en-US" sz="3200" dirty="0"/>
          </a:p>
          <a:p>
            <a:pPr marL="285750" indent="-285750">
              <a:buFont typeface="Arial" panose="020B0604020202020204" pitchFamily="34" charset="0"/>
              <a:buChar char="•"/>
            </a:pPr>
            <a:r>
              <a:rPr lang="en-US" dirty="0"/>
              <a:t>Long time IT generalist</a:t>
            </a:r>
          </a:p>
          <a:p>
            <a:pPr marL="285750" indent="-285750">
              <a:buFont typeface="Arial" panose="020B0604020202020204" pitchFamily="34" charset="0"/>
              <a:buChar char="•"/>
            </a:pPr>
            <a:r>
              <a:rPr lang="en-US" dirty="0"/>
              <a:t>Security Consultant in Identity Security</a:t>
            </a:r>
          </a:p>
          <a:p>
            <a:pPr marL="285750" indent="-285750">
              <a:buFont typeface="Arial" panose="020B0604020202020204" pitchFamily="34" charset="0"/>
              <a:buChar char="•"/>
            </a:pPr>
            <a:r>
              <a:rPr lang="en-US" dirty="0"/>
              <a:t>Joined Trimarc early 2022</a:t>
            </a:r>
          </a:p>
          <a:p>
            <a:pPr marL="285750" indent="-285750">
              <a:buFont typeface="Arial" panose="020B0604020202020204" pitchFamily="34" charset="0"/>
              <a:buChar char="•"/>
            </a:pPr>
            <a:r>
              <a:rPr lang="en-US" dirty="0"/>
              <a:t>Most active on Twitter: @</a:t>
            </a:r>
            <a:r>
              <a:rPr lang="en-US" dirty="0" err="1"/>
              <a:t>JimSycurity</a:t>
            </a:r>
            <a:endParaRPr lang="en-US" dirty="0"/>
          </a:p>
          <a:p>
            <a:endParaRPr lang="en-US" dirty="0"/>
          </a:p>
          <a:p>
            <a:endParaRPr lang="en-US" noProof="1"/>
          </a:p>
        </p:txBody>
      </p:sp>
      <p:pic>
        <p:nvPicPr>
          <p:cNvPr id="7" name="Picture Placeholder 6" descr="close of bride's hands in her wedding dress">
            <a:extLst>
              <a:ext uri="{FF2B5EF4-FFF2-40B4-BE49-F238E27FC236}">
                <a16:creationId xmlns:a16="http://schemas.microsoft.com/office/drawing/2014/main" id="{6F77EA06-1C35-4CBF-8468-AA898E52AC92}"/>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9249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1828800"/>
            <a:ext cx="3932237" cy="490728"/>
          </a:xfrm>
        </p:spPr>
        <p:txBody>
          <a:bodyPr/>
          <a:lstStyle/>
          <a:p>
            <a:r>
              <a:rPr lang="en-US"/>
              <a:t>Who are we?</a:t>
            </a:r>
          </a:p>
        </p:txBody>
      </p:sp>
      <p:sp>
        <p:nvSpPr>
          <p:cNvPr id="4" name="Text Placeholder 3">
            <a:extLst>
              <a:ext uri="{FF2B5EF4-FFF2-40B4-BE49-F238E27FC236}">
                <a16:creationId xmlns:a16="http://schemas.microsoft.com/office/drawing/2014/main" id="{F1E9C2FC-955F-449D-BA6B-3BC5F2EB1FD7}"/>
              </a:ext>
            </a:extLst>
          </p:cNvPr>
          <p:cNvSpPr>
            <a:spLocks noGrp="1"/>
          </p:cNvSpPr>
          <p:nvPr>
            <p:ph type="body" sz="half" idx="2"/>
          </p:nvPr>
        </p:nvSpPr>
        <p:spPr>
          <a:xfrm>
            <a:off x="839788" y="2605879"/>
            <a:ext cx="4028047" cy="2992815"/>
          </a:xfrm>
        </p:spPr>
        <p:txBody>
          <a:bodyPr>
            <a:normAutofit/>
          </a:bodyPr>
          <a:lstStyle/>
          <a:p>
            <a:r>
              <a:rPr lang="en-US" sz="3200" dirty="0"/>
              <a:t>Jake Hildreth</a:t>
            </a:r>
          </a:p>
          <a:p>
            <a:pPr marL="285750" indent="-285750">
              <a:buFont typeface="Arial" panose="020B0604020202020204" pitchFamily="34" charset="0"/>
              <a:buChar char="•"/>
            </a:pPr>
            <a:r>
              <a:rPr lang="en-US" sz="1600" dirty="0"/>
              <a:t>Long time IT generalist</a:t>
            </a:r>
          </a:p>
          <a:p>
            <a:pPr marL="285750" indent="-285750">
              <a:buFont typeface="Arial" panose="020B0604020202020204" pitchFamily="34" charset="0"/>
              <a:buChar char="•"/>
            </a:pPr>
            <a:r>
              <a:rPr lang="en-US" sz="1600" dirty="0"/>
              <a:t>Active Directory Security Assessment Service Lead</a:t>
            </a:r>
          </a:p>
          <a:p>
            <a:pPr marL="285750" indent="-285750">
              <a:buFont typeface="Arial" panose="020B0604020202020204" pitchFamily="34" charset="0"/>
              <a:buChar char="•"/>
            </a:pPr>
            <a:r>
              <a:rPr lang="en-US" sz="1600" dirty="0"/>
              <a:t>Joined Trimarc mid-2021</a:t>
            </a:r>
          </a:p>
          <a:p>
            <a:pPr marL="285750" indent="-285750">
              <a:buFont typeface="Arial" panose="020B0604020202020204" pitchFamily="34" charset="0"/>
              <a:buChar char="•"/>
            </a:pPr>
            <a:r>
              <a:rPr lang="en-US" dirty="0"/>
              <a:t>Trimarc Twitch Happy Hour Co-host</a:t>
            </a:r>
          </a:p>
          <a:p>
            <a:pPr marL="285750" indent="-285750">
              <a:buFont typeface="Arial" panose="020B0604020202020204" pitchFamily="34" charset="0"/>
              <a:buChar char="•"/>
            </a:pPr>
            <a:r>
              <a:rPr lang="en-US" sz="1600" dirty="0"/>
              <a:t>Maintainer of Locksmith</a:t>
            </a:r>
          </a:p>
          <a:p>
            <a:pPr marL="285750" indent="-285750">
              <a:buFont typeface="Arial" panose="020B0604020202020204" pitchFamily="34" charset="0"/>
              <a:buChar char="•"/>
            </a:pPr>
            <a:r>
              <a:rPr lang="en-US" sz="1600" dirty="0"/>
              <a:t>Most active on… LinkedIn?</a:t>
            </a:r>
          </a:p>
          <a:p>
            <a:endParaRPr lang="en-US" dirty="0"/>
          </a:p>
          <a:p>
            <a:endParaRPr lang="en-US" noProof="1"/>
          </a:p>
        </p:txBody>
      </p:sp>
      <p:pic>
        <p:nvPicPr>
          <p:cNvPr id="7" name="Picture Placeholder 6" descr="close of bride's hands in her wedding dress">
            <a:extLst>
              <a:ext uri="{FF2B5EF4-FFF2-40B4-BE49-F238E27FC236}">
                <a16:creationId xmlns:a16="http://schemas.microsoft.com/office/drawing/2014/main" id="{6F77EA06-1C35-4CBF-8468-AA898E52AC92}"/>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171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dissolve">
                                      <p:cBhvr>
                                        <p:cTn id="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1828800"/>
            <a:ext cx="3932237" cy="490728"/>
          </a:xfrm>
        </p:spPr>
        <p:txBody>
          <a:bodyPr/>
          <a:lstStyle/>
          <a:p>
            <a:r>
              <a:rPr lang="en-US"/>
              <a:t>Who is Dennis?</a:t>
            </a:r>
          </a:p>
        </p:txBody>
      </p:sp>
      <p:sp>
        <p:nvSpPr>
          <p:cNvPr id="4" name="Text Placeholder 3">
            <a:extLst>
              <a:ext uri="{FF2B5EF4-FFF2-40B4-BE49-F238E27FC236}">
                <a16:creationId xmlns:a16="http://schemas.microsoft.com/office/drawing/2014/main" id="{F1E9C2FC-955F-449D-BA6B-3BC5F2EB1FD7}"/>
              </a:ext>
            </a:extLst>
          </p:cNvPr>
          <p:cNvSpPr>
            <a:spLocks noGrp="1"/>
          </p:cNvSpPr>
          <p:nvPr>
            <p:ph type="body" sz="half" idx="2"/>
          </p:nvPr>
        </p:nvSpPr>
        <p:spPr>
          <a:xfrm>
            <a:off x="839788" y="2605880"/>
            <a:ext cx="3932237" cy="2514626"/>
          </a:xfrm>
        </p:spPr>
        <p:txBody>
          <a:bodyPr>
            <a:normAutofit/>
          </a:bodyPr>
          <a:lstStyle/>
          <a:p>
            <a:r>
              <a:rPr lang="en-US" sz="3200" dirty="0"/>
              <a:t>Domain Name System (DNS)</a:t>
            </a:r>
          </a:p>
          <a:p>
            <a:pPr marL="285750" indent="-285750">
              <a:buFont typeface="Arial" panose="020B0604020202020204" pitchFamily="34" charset="0"/>
              <a:buChar char="•"/>
            </a:pPr>
            <a:r>
              <a:rPr lang="en-US" dirty="0"/>
              <a:t>Born in the early 80s</a:t>
            </a:r>
          </a:p>
          <a:p>
            <a:pPr marL="285750" indent="-285750">
              <a:buFont typeface="Arial" panose="020B0604020202020204" pitchFamily="34" charset="0"/>
              <a:buChar char="•"/>
            </a:pPr>
            <a:r>
              <a:rPr lang="en-US" dirty="0"/>
              <a:t>Provides recursive name resolution</a:t>
            </a:r>
          </a:p>
          <a:p>
            <a:pPr marL="285750" indent="-285750">
              <a:buFont typeface="Arial" panose="020B0604020202020204" pitchFamily="34" charset="0"/>
              <a:buChar char="•"/>
            </a:pPr>
            <a:r>
              <a:rPr lang="en-US" sz="1600" dirty="0"/>
              <a:t>Essential to the modern </a:t>
            </a:r>
            <a:r>
              <a:rPr lang="en-US" dirty="0"/>
              <a:t>i</a:t>
            </a:r>
            <a:r>
              <a:rPr lang="en-US" sz="1600" dirty="0"/>
              <a:t>nternet</a:t>
            </a:r>
          </a:p>
          <a:p>
            <a:pPr marL="285750" indent="-285750">
              <a:buFont typeface="Arial" panose="020B0604020202020204" pitchFamily="34" charset="0"/>
              <a:buChar char="•"/>
            </a:pPr>
            <a:r>
              <a:rPr lang="en-US" sz="1600" dirty="0"/>
              <a:t>It’s ALWAYS DNS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a:p>
          <a:p>
            <a:endParaRPr lang="en-US" dirty="0"/>
          </a:p>
          <a:p>
            <a:endParaRPr lang="en-US" noProof="1"/>
          </a:p>
        </p:txBody>
      </p:sp>
      <p:pic>
        <p:nvPicPr>
          <p:cNvPr id="7" name="Picture Placeholder 6" descr="close of bride's hands in her wedding dress">
            <a:extLst>
              <a:ext uri="{FF2B5EF4-FFF2-40B4-BE49-F238E27FC236}">
                <a16:creationId xmlns:a16="http://schemas.microsoft.com/office/drawing/2014/main" id="{6F77EA06-1C35-4CBF-8468-AA898E52AC92}"/>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64496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1828800"/>
            <a:ext cx="3932237" cy="490728"/>
          </a:xfrm>
        </p:spPr>
        <p:txBody>
          <a:bodyPr/>
          <a:lstStyle/>
          <a:p>
            <a:r>
              <a:rPr lang="en-US"/>
              <a:t>Who is Addie?</a:t>
            </a:r>
          </a:p>
        </p:txBody>
      </p:sp>
      <p:sp>
        <p:nvSpPr>
          <p:cNvPr id="4" name="Text Placeholder 3">
            <a:extLst>
              <a:ext uri="{FF2B5EF4-FFF2-40B4-BE49-F238E27FC236}">
                <a16:creationId xmlns:a16="http://schemas.microsoft.com/office/drawing/2014/main" id="{F1E9C2FC-955F-449D-BA6B-3BC5F2EB1FD7}"/>
              </a:ext>
            </a:extLst>
          </p:cNvPr>
          <p:cNvSpPr>
            <a:spLocks noGrp="1"/>
          </p:cNvSpPr>
          <p:nvPr>
            <p:ph type="body" sz="half" idx="2"/>
          </p:nvPr>
        </p:nvSpPr>
        <p:spPr>
          <a:xfrm>
            <a:off x="839788" y="2605880"/>
            <a:ext cx="3932237" cy="2514626"/>
          </a:xfrm>
        </p:spPr>
        <p:txBody>
          <a:bodyPr>
            <a:normAutofit/>
          </a:bodyPr>
          <a:lstStyle/>
          <a:p>
            <a:r>
              <a:rPr lang="en-US" sz="3200" dirty="0"/>
              <a:t>Active Directory (AD)</a:t>
            </a:r>
          </a:p>
          <a:p>
            <a:pPr marL="285750" indent="-285750">
              <a:buFont typeface="Arial" panose="020B0604020202020204" pitchFamily="34" charset="0"/>
              <a:buChar char="•"/>
            </a:pPr>
            <a:r>
              <a:rPr lang="en-US" sz="1600" dirty="0"/>
              <a:t>Kerberos</a:t>
            </a:r>
          </a:p>
          <a:p>
            <a:pPr marL="285750" indent="-285750">
              <a:buFont typeface="Arial" panose="020B0604020202020204" pitchFamily="34" charset="0"/>
              <a:buChar char="•"/>
            </a:pPr>
            <a:r>
              <a:rPr lang="en-US" dirty="0"/>
              <a:t>Lightweight Directory Access Protocol</a:t>
            </a:r>
          </a:p>
          <a:p>
            <a:endParaRPr lang="en-US" dirty="0"/>
          </a:p>
          <a:p>
            <a:endParaRPr lang="en-US" noProof="1"/>
          </a:p>
        </p:txBody>
      </p:sp>
      <p:pic>
        <p:nvPicPr>
          <p:cNvPr id="7" name="Picture Placeholder 6" descr="close of bride's hands in her wedding dress">
            <a:extLst>
              <a:ext uri="{FF2B5EF4-FFF2-40B4-BE49-F238E27FC236}">
                <a16:creationId xmlns:a16="http://schemas.microsoft.com/office/drawing/2014/main" id="{6F77EA06-1C35-4CBF-8468-AA898E52AC92}"/>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7818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1828800"/>
            <a:ext cx="3932237" cy="490728"/>
          </a:xfrm>
        </p:spPr>
        <p:txBody>
          <a:bodyPr/>
          <a:lstStyle/>
          <a:p>
            <a:r>
              <a:rPr lang="en-US"/>
              <a:t>A Quick History</a:t>
            </a:r>
          </a:p>
        </p:txBody>
      </p:sp>
      <p:sp>
        <p:nvSpPr>
          <p:cNvPr id="4" name="Text Placeholder 3">
            <a:extLst>
              <a:ext uri="{FF2B5EF4-FFF2-40B4-BE49-F238E27FC236}">
                <a16:creationId xmlns:a16="http://schemas.microsoft.com/office/drawing/2014/main" id="{F1E9C2FC-955F-449D-BA6B-3BC5F2EB1FD7}"/>
              </a:ext>
            </a:extLst>
          </p:cNvPr>
          <p:cNvSpPr>
            <a:spLocks noGrp="1"/>
          </p:cNvSpPr>
          <p:nvPr>
            <p:ph type="body" sz="half" idx="2"/>
          </p:nvPr>
        </p:nvSpPr>
        <p:spPr>
          <a:xfrm>
            <a:off x="839788" y="2605880"/>
            <a:ext cx="3932237" cy="3555434"/>
          </a:xfrm>
        </p:spPr>
        <p:txBody>
          <a:bodyPr>
            <a:normAutofit/>
          </a:bodyPr>
          <a:lstStyle/>
          <a:p>
            <a:pPr marL="285750" indent="-285750">
              <a:buFont typeface="Arial" panose="020B0604020202020204" pitchFamily="34" charset="0"/>
              <a:buChar char="•"/>
            </a:pPr>
            <a:r>
              <a:rPr lang="en-US"/>
              <a:t>Pre-Windows 2000 name resolution was a mess</a:t>
            </a:r>
          </a:p>
          <a:p>
            <a:pPr marL="285750" indent="-285750">
              <a:buFont typeface="Arial" panose="020B0604020202020204" pitchFamily="34" charset="0"/>
              <a:buChar char="•"/>
            </a:pPr>
            <a:r>
              <a:rPr lang="en-US" sz="1600"/>
              <a:t>February 17, 2000: Windows 2000 family is released</a:t>
            </a:r>
          </a:p>
          <a:p>
            <a:pPr marL="285750" indent="-285750">
              <a:buFont typeface="Arial" panose="020B0604020202020204" pitchFamily="34" charset="0"/>
              <a:buChar char="•"/>
            </a:pPr>
            <a:r>
              <a:rPr lang="en-US"/>
              <a:t>AD + DNS = ♥ ♥ ♥</a:t>
            </a:r>
            <a:endParaRPr lang="en-US" sz="1600"/>
          </a:p>
          <a:p>
            <a:pPr marL="285750" indent="-285750">
              <a:buFont typeface="Arial" panose="020B0604020202020204" pitchFamily="34" charset="0"/>
              <a:buChar char="•"/>
            </a:pPr>
            <a:r>
              <a:rPr lang="en-US" sz="1600"/>
              <a:t>AD uses DNS for almost all the things</a:t>
            </a:r>
          </a:p>
          <a:p>
            <a:pPr marL="285750" indent="-285750">
              <a:buFont typeface="Arial" panose="020B0604020202020204" pitchFamily="34" charset="0"/>
              <a:buChar char="•"/>
            </a:pPr>
            <a:r>
              <a:rPr lang="en-US" sz="1600"/>
              <a:t>DNS info is stored in AD</a:t>
            </a:r>
          </a:p>
          <a:p>
            <a:pPr marL="285750" indent="-285750">
              <a:buFont typeface="Arial" panose="020B0604020202020204" pitchFamily="34" charset="0"/>
              <a:buChar char="•"/>
            </a:pPr>
            <a:r>
              <a:rPr lang="en-US" noProof="1"/>
              <a:t>Compromise AD to compromise DNS</a:t>
            </a:r>
          </a:p>
          <a:p>
            <a:pPr marL="285750" indent="-285750">
              <a:buFont typeface="Arial" panose="020B0604020202020204" pitchFamily="34" charset="0"/>
              <a:buChar char="•"/>
            </a:pPr>
            <a:r>
              <a:rPr lang="en-US" noProof="1"/>
              <a:t>Compromise DNS to compromise AD</a:t>
            </a:r>
          </a:p>
        </p:txBody>
      </p:sp>
      <p:pic>
        <p:nvPicPr>
          <p:cNvPr id="7" name="Picture Placeholder 6" descr="close of bride's hands in her wedding dress">
            <a:extLst>
              <a:ext uri="{FF2B5EF4-FFF2-40B4-BE49-F238E27FC236}">
                <a16:creationId xmlns:a16="http://schemas.microsoft.com/office/drawing/2014/main" id="{6F77EA06-1C35-4CBF-8468-AA898E52AC92}"/>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035404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1828800"/>
            <a:ext cx="3932237" cy="490728"/>
          </a:xfrm>
        </p:spPr>
        <p:txBody>
          <a:bodyPr/>
          <a:lstStyle/>
          <a:p>
            <a:r>
              <a:rPr lang="en-US"/>
              <a:t>A Quick History</a:t>
            </a:r>
          </a:p>
        </p:txBody>
      </p:sp>
      <p:sp>
        <p:nvSpPr>
          <p:cNvPr id="4" name="Text Placeholder 3">
            <a:extLst>
              <a:ext uri="{FF2B5EF4-FFF2-40B4-BE49-F238E27FC236}">
                <a16:creationId xmlns:a16="http://schemas.microsoft.com/office/drawing/2014/main" id="{F1E9C2FC-955F-449D-BA6B-3BC5F2EB1FD7}"/>
              </a:ext>
            </a:extLst>
          </p:cNvPr>
          <p:cNvSpPr>
            <a:spLocks noGrp="1"/>
          </p:cNvSpPr>
          <p:nvPr>
            <p:ph type="body" sz="half" idx="2"/>
          </p:nvPr>
        </p:nvSpPr>
        <p:spPr>
          <a:xfrm>
            <a:off x="839788" y="2605880"/>
            <a:ext cx="3932237" cy="3555434"/>
          </a:xfrm>
        </p:spPr>
        <p:txBody>
          <a:bodyPr>
            <a:normAutofit/>
          </a:bodyPr>
          <a:lstStyle/>
          <a:p>
            <a:pPr marL="285750" indent="-285750">
              <a:buFont typeface="Arial" panose="020B0604020202020204" pitchFamily="34" charset="0"/>
              <a:buChar char="•"/>
            </a:pPr>
            <a:r>
              <a:rPr lang="en-US"/>
              <a:t>Pre-Windows 2000 name resolution was a mess</a:t>
            </a:r>
          </a:p>
          <a:p>
            <a:pPr marL="285750" indent="-285750">
              <a:buFont typeface="Arial" panose="020B0604020202020204" pitchFamily="34" charset="0"/>
              <a:buChar char="•"/>
            </a:pPr>
            <a:r>
              <a:rPr lang="en-US" sz="1600"/>
              <a:t>February 17, 2000: Windows 2000 family is released</a:t>
            </a:r>
          </a:p>
          <a:p>
            <a:pPr marL="285750" indent="-285750">
              <a:buFont typeface="Arial" panose="020B0604020202020204" pitchFamily="34" charset="0"/>
              <a:buChar char="•"/>
            </a:pPr>
            <a:r>
              <a:rPr lang="en-US"/>
              <a:t>AD + DNS = ♥ ♥ ♥</a:t>
            </a:r>
            <a:endParaRPr lang="en-US" sz="1600"/>
          </a:p>
          <a:p>
            <a:pPr marL="285750" indent="-285750">
              <a:buFont typeface="Arial" panose="020B0604020202020204" pitchFamily="34" charset="0"/>
              <a:buChar char="•"/>
            </a:pPr>
            <a:r>
              <a:rPr lang="en-US" sz="1600"/>
              <a:t>AD uses DNS for almost all the things</a:t>
            </a:r>
          </a:p>
          <a:p>
            <a:pPr marL="285750" indent="-285750">
              <a:buFont typeface="Arial" panose="020B0604020202020204" pitchFamily="34" charset="0"/>
              <a:buChar char="•"/>
            </a:pPr>
            <a:r>
              <a:rPr lang="en-US" sz="1600"/>
              <a:t>DNS info is stored in AD</a:t>
            </a:r>
          </a:p>
          <a:p>
            <a:pPr marL="285750" indent="-285750">
              <a:buFont typeface="Arial" panose="020B0604020202020204" pitchFamily="34" charset="0"/>
              <a:buChar char="•"/>
            </a:pPr>
            <a:r>
              <a:rPr lang="en-US" noProof="1"/>
              <a:t>Compromise AD to compromise DNS</a:t>
            </a:r>
          </a:p>
          <a:p>
            <a:pPr marL="285750" indent="-285750">
              <a:buFont typeface="Arial" panose="020B0604020202020204" pitchFamily="34" charset="0"/>
              <a:buChar char="•"/>
            </a:pPr>
            <a:r>
              <a:rPr lang="en-US" noProof="1"/>
              <a:t>Compromise DNS to compromise AD</a:t>
            </a:r>
          </a:p>
        </p:txBody>
      </p:sp>
      <p:pic>
        <p:nvPicPr>
          <p:cNvPr id="7" name="Picture Placeholder 6" descr="close of bride's hands in her wedding dress">
            <a:extLst>
              <a:ext uri="{FF2B5EF4-FFF2-40B4-BE49-F238E27FC236}">
                <a16:creationId xmlns:a16="http://schemas.microsoft.com/office/drawing/2014/main" id="{6F77EA06-1C35-4CBF-8468-AA898E52AC92}"/>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pic>
        <p:nvPicPr>
          <p:cNvPr id="8" name="Picture 7" descr="Graphical user interface, text, application&#10;&#10;Description automatically generated">
            <a:extLst>
              <a:ext uri="{FF2B5EF4-FFF2-40B4-BE49-F238E27FC236}">
                <a16:creationId xmlns:a16="http://schemas.microsoft.com/office/drawing/2014/main" id="{B1371499-F002-717D-9C0F-B047747EA381}"/>
              </a:ext>
            </a:extLst>
          </p:cNvPr>
          <p:cNvPicPr>
            <a:picLocks noChangeAspect="1"/>
          </p:cNvPicPr>
          <p:nvPr/>
        </p:nvPicPr>
        <p:blipFill>
          <a:blip r:embed="rId4"/>
          <a:stretch>
            <a:fillRect/>
          </a:stretch>
        </p:blipFill>
        <p:spPr>
          <a:xfrm>
            <a:off x="6357938" y="3420363"/>
            <a:ext cx="4775200" cy="3009900"/>
          </a:xfrm>
          <a:prstGeom prst="rect">
            <a:avLst/>
          </a:prstGeom>
          <a:effectLst>
            <a:outerShdw blurRad="63500" sx="102000" sy="102000" algn="ctr" rotWithShape="0">
              <a:prstClr val="black">
                <a:alpha val="40000"/>
              </a:prstClr>
            </a:outerShdw>
          </a:effectLst>
        </p:spPr>
      </p:pic>
      <p:pic>
        <p:nvPicPr>
          <p:cNvPr id="10" name="Picture 9" descr="Graphical user interface, application&#10;&#10;Description automatically generated with medium confidence">
            <a:extLst>
              <a:ext uri="{FF2B5EF4-FFF2-40B4-BE49-F238E27FC236}">
                <a16:creationId xmlns:a16="http://schemas.microsoft.com/office/drawing/2014/main" id="{442B4E8B-19A0-0C70-A476-DAEBDE42CE05}"/>
              </a:ext>
            </a:extLst>
          </p:cNvPr>
          <p:cNvPicPr>
            <a:picLocks noChangeAspect="1"/>
          </p:cNvPicPr>
          <p:nvPr/>
        </p:nvPicPr>
        <p:blipFill>
          <a:blip r:embed="rId5"/>
          <a:stretch>
            <a:fillRect/>
          </a:stretch>
        </p:blipFill>
        <p:spPr>
          <a:xfrm>
            <a:off x="6751638" y="167132"/>
            <a:ext cx="3987800" cy="30861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112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1828800"/>
            <a:ext cx="3932237" cy="490728"/>
          </a:xfrm>
        </p:spPr>
        <p:txBody>
          <a:bodyPr/>
          <a:lstStyle/>
          <a:p>
            <a:endParaRPr lang="en-US"/>
          </a:p>
        </p:txBody>
      </p:sp>
      <p:sp>
        <p:nvSpPr>
          <p:cNvPr id="4" name="Text Placeholder 3">
            <a:extLst>
              <a:ext uri="{FF2B5EF4-FFF2-40B4-BE49-F238E27FC236}">
                <a16:creationId xmlns:a16="http://schemas.microsoft.com/office/drawing/2014/main" id="{F1E9C2FC-955F-449D-BA6B-3BC5F2EB1FD7}"/>
              </a:ext>
            </a:extLst>
          </p:cNvPr>
          <p:cNvSpPr>
            <a:spLocks noGrp="1"/>
          </p:cNvSpPr>
          <p:nvPr>
            <p:ph type="body" sz="half" idx="2"/>
          </p:nvPr>
        </p:nvSpPr>
        <p:spPr>
          <a:xfrm>
            <a:off x="839788" y="2605880"/>
            <a:ext cx="3932237" cy="3555434"/>
          </a:xfrm>
        </p:spPr>
        <p:txBody>
          <a:bodyPr>
            <a:normAutofit/>
          </a:bodyPr>
          <a:lstStyle/>
          <a:p>
            <a:pPr marL="285750" indent="-285750">
              <a:buFont typeface="Arial" panose="020B0604020202020204" pitchFamily="34" charset="0"/>
              <a:buChar char="•"/>
            </a:pPr>
            <a:endParaRPr lang="en-US" noProof="1"/>
          </a:p>
        </p:txBody>
      </p:sp>
      <p:pic>
        <p:nvPicPr>
          <p:cNvPr id="7" name="Picture Placeholder 6" descr="close of bride's hands in her wedding dress">
            <a:extLst>
              <a:ext uri="{FF2B5EF4-FFF2-40B4-BE49-F238E27FC236}">
                <a16:creationId xmlns:a16="http://schemas.microsoft.com/office/drawing/2014/main" id="{6F77EA06-1C35-4CBF-8468-AA898E52AC92}"/>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pic>
        <p:nvPicPr>
          <p:cNvPr id="10" name="Picture 9" descr="Graphical user interface, application&#10;&#10;Description automatically generated">
            <a:extLst>
              <a:ext uri="{FF2B5EF4-FFF2-40B4-BE49-F238E27FC236}">
                <a16:creationId xmlns:a16="http://schemas.microsoft.com/office/drawing/2014/main" id="{1941C3B9-BD16-ABDE-DCB3-6C0D333D5BB1}"/>
              </a:ext>
            </a:extLst>
          </p:cNvPr>
          <p:cNvPicPr>
            <a:picLocks noChangeAspect="1"/>
          </p:cNvPicPr>
          <p:nvPr/>
        </p:nvPicPr>
        <p:blipFill>
          <a:blip r:embed="rId4"/>
          <a:stretch>
            <a:fillRect/>
          </a:stretch>
        </p:blipFill>
        <p:spPr>
          <a:xfrm>
            <a:off x="5626100" y="399346"/>
            <a:ext cx="6146024" cy="6059307"/>
          </a:xfrm>
          <a:prstGeom prst="rect">
            <a:avLst/>
          </a:prstGeom>
          <a:effectLst>
            <a:outerShdw blurRad="63500" sx="102000" sy="102000" algn="ctr" rotWithShape="0">
              <a:prstClr val="black">
                <a:alpha val="40000"/>
              </a:prstClr>
            </a:outerShdw>
          </a:effectLst>
        </p:spPr>
      </p:pic>
      <p:pic>
        <p:nvPicPr>
          <p:cNvPr id="6" name="Picture 5" descr="Text&#10;&#10;Description automatically generated">
            <a:extLst>
              <a:ext uri="{FF2B5EF4-FFF2-40B4-BE49-F238E27FC236}">
                <a16:creationId xmlns:a16="http://schemas.microsoft.com/office/drawing/2014/main" id="{5511309D-2582-0A6D-BE7D-D381348A2E94}"/>
              </a:ext>
            </a:extLst>
          </p:cNvPr>
          <p:cNvPicPr>
            <a:picLocks noChangeAspect="1"/>
          </p:cNvPicPr>
          <p:nvPr/>
        </p:nvPicPr>
        <p:blipFill>
          <a:blip r:embed="rId5"/>
          <a:stretch>
            <a:fillRect/>
          </a:stretch>
        </p:blipFill>
        <p:spPr>
          <a:xfrm>
            <a:off x="97629" y="1409292"/>
            <a:ext cx="5416551" cy="1005646"/>
          </a:xfrm>
          <a:prstGeom prst="rect">
            <a:avLst/>
          </a:prstGeom>
          <a:effectLst>
            <a:outerShdw blurRad="63500" sx="102000" sy="102000" algn="ctr" rotWithShape="0">
              <a:prstClr val="black">
                <a:alpha val="40000"/>
              </a:prstClr>
            </a:outerShdw>
          </a:effectLst>
        </p:spPr>
      </p:pic>
      <p:pic>
        <p:nvPicPr>
          <p:cNvPr id="12" name="Picture 11" descr="Graphical user interface, text, application, chat or text message&#10;&#10;Description automatically generated">
            <a:extLst>
              <a:ext uri="{FF2B5EF4-FFF2-40B4-BE49-F238E27FC236}">
                <a16:creationId xmlns:a16="http://schemas.microsoft.com/office/drawing/2014/main" id="{B57A2AEB-FF55-CBE2-D3FA-1B2D390BA0AF}"/>
              </a:ext>
            </a:extLst>
          </p:cNvPr>
          <p:cNvPicPr>
            <a:picLocks noChangeAspect="1"/>
          </p:cNvPicPr>
          <p:nvPr/>
        </p:nvPicPr>
        <p:blipFill>
          <a:blip r:embed="rId6"/>
          <a:stretch>
            <a:fillRect/>
          </a:stretch>
        </p:blipFill>
        <p:spPr>
          <a:xfrm>
            <a:off x="727868" y="3982110"/>
            <a:ext cx="4156075" cy="11127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95518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women in field hugging and smiling">
            <a:extLst>
              <a:ext uri="{FF2B5EF4-FFF2-40B4-BE49-F238E27FC236}">
                <a16:creationId xmlns:a16="http://schemas.microsoft.com/office/drawing/2014/main" id="{411E2767-A5EE-4B41-B273-95516A7D3285}"/>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8" name="Title 7" hidden="1">
            <a:extLst>
              <a:ext uri="{FF2B5EF4-FFF2-40B4-BE49-F238E27FC236}">
                <a16:creationId xmlns:a16="http://schemas.microsoft.com/office/drawing/2014/main" id="{BBA07D2B-E9E0-420E-81A0-F2CEDB49A551}"/>
              </a:ext>
            </a:extLst>
          </p:cNvPr>
          <p:cNvSpPr>
            <a:spLocks noGrp="1"/>
          </p:cNvSpPr>
          <p:nvPr>
            <p:ph type="title"/>
          </p:nvPr>
        </p:nvSpPr>
        <p:spPr/>
        <p:txBody>
          <a:bodyPr/>
          <a:lstStyle/>
          <a:p>
            <a:r>
              <a:rPr lang="en-US"/>
              <a:t>Title Slide Option 3</a:t>
            </a:r>
          </a:p>
        </p:txBody>
      </p:sp>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br>
              <a:rPr lang="en-US" noProof="1"/>
            </a:br>
            <a:endParaRPr lang="en-US" noProof="1"/>
          </a:p>
        </p:txBody>
      </p:sp>
      <p:sp>
        <p:nvSpPr>
          <p:cNvPr id="12" name="Oval 11">
            <a:extLst>
              <a:ext uri="{FF2B5EF4-FFF2-40B4-BE49-F238E27FC236}">
                <a16:creationId xmlns:a16="http://schemas.microsoft.com/office/drawing/2014/main" id="{22F61DE3-D366-4018-92FE-72DA9C3EE1D0}"/>
              </a:ext>
              <a:ext uri="{C183D7F6-B498-43B3-948B-1728B52AA6E4}">
                <adec:decorative xmlns:adec="http://schemas.microsoft.com/office/drawing/2017/decorative" val="1"/>
              </a:ext>
            </a:extLst>
          </p:cNvPr>
          <p:cNvSpPr/>
          <p:nvPr/>
        </p:nvSpPr>
        <p:spPr>
          <a:xfrm>
            <a:off x="10019054" y="3468760"/>
            <a:ext cx="495674" cy="495674"/>
          </a:xfrm>
          <a:prstGeom prst="ellipse">
            <a:avLst/>
          </a:prstGeom>
          <a:noFill/>
          <a:ln w="203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ction Button: Blank 3">
            <a:hlinkClick r:id="" action="ppaction://customshow?id=0" highlightClick="1"/>
            <a:extLst>
              <a:ext uri="{FF2B5EF4-FFF2-40B4-BE49-F238E27FC236}">
                <a16:creationId xmlns:a16="http://schemas.microsoft.com/office/drawing/2014/main" id="{3F08EFEF-57C7-A24E-EE80-E892BB4B9747}"/>
              </a:ext>
            </a:extLst>
          </p:cNvPr>
          <p:cNvSpPr/>
          <p:nvPr/>
        </p:nvSpPr>
        <p:spPr>
          <a:xfrm>
            <a:off x="0" y="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19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1828800"/>
            <a:ext cx="3932237" cy="490728"/>
          </a:xfrm>
        </p:spPr>
        <p:txBody>
          <a:bodyPr/>
          <a:lstStyle/>
          <a:p>
            <a:r>
              <a:rPr lang="en-US"/>
              <a:t>A Happy Marriage</a:t>
            </a:r>
          </a:p>
        </p:txBody>
      </p:sp>
      <p:sp>
        <p:nvSpPr>
          <p:cNvPr id="4" name="Text Placeholder 3">
            <a:extLst>
              <a:ext uri="{FF2B5EF4-FFF2-40B4-BE49-F238E27FC236}">
                <a16:creationId xmlns:a16="http://schemas.microsoft.com/office/drawing/2014/main" id="{F1E9C2FC-955F-449D-BA6B-3BC5F2EB1FD7}"/>
              </a:ext>
            </a:extLst>
          </p:cNvPr>
          <p:cNvSpPr>
            <a:spLocks noGrp="1"/>
          </p:cNvSpPr>
          <p:nvPr>
            <p:ph type="body" sz="half" idx="2"/>
          </p:nvPr>
        </p:nvSpPr>
        <p:spPr>
          <a:xfrm>
            <a:off x="839788" y="2605880"/>
            <a:ext cx="3932237" cy="3555434"/>
          </a:xfrm>
        </p:spPr>
        <p:txBody>
          <a:bodyPr>
            <a:normAutofit/>
          </a:bodyPr>
          <a:lstStyle/>
          <a:p>
            <a:pPr marL="285750" indent="-285750">
              <a:buFont typeface="Arial" panose="020B0604020202020204" pitchFamily="34" charset="0"/>
              <a:buChar char="•"/>
            </a:pPr>
            <a:r>
              <a:rPr lang="en-US"/>
              <a:t>Something Old</a:t>
            </a:r>
          </a:p>
          <a:p>
            <a:pPr marL="285750" indent="-285750">
              <a:buFont typeface="Arial" panose="020B0604020202020204" pitchFamily="34" charset="0"/>
              <a:buChar char="•"/>
            </a:pPr>
            <a:r>
              <a:rPr lang="en-US" noProof="1"/>
              <a:t>Something New</a:t>
            </a:r>
          </a:p>
          <a:p>
            <a:pPr marL="285750" indent="-285750">
              <a:buFont typeface="Arial" panose="020B0604020202020204" pitchFamily="34" charset="0"/>
              <a:buChar char="•"/>
            </a:pPr>
            <a:r>
              <a:rPr lang="en-US" noProof="1"/>
              <a:t>Something Borrowed</a:t>
            </a:r>
          </a:p>
          <a:p>
            <a:pPr marL="285750" indent="-285750">
              <a:buFont typeface="Arial" panose="020B0604020202020204" pitchFamily="34" charset="0"/>
              <a:buChar char="•"/>
            </a:pPr>
            <a:r>
              <a:rPr lang="en-US" noProof="1"/>
              <a:t>Something Blue</a:t>
            </a:r>
          </a:p>
        </p:txBody>
      </p:sp>
      <p:pic>
        <p:nvPicPr>
          <p:cNvPr id="7" name="Picture Placeholder 6" descr="close of bride's hands in her wedding dress">
            <a:extLst>
              <a:ext uri="{FF2B5EF4-FFF2-40B4-BE49-F238E27FC236}">
                <a16:creationId xmlns:a16="http://schemas.microsoft.com/office/drawing/2014/main" id="{6F77EA06-1C35-4CBF-8468-AA898E52AC92}"/>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pic>
        <p:nvPicPr>
          <p:cNvPr id="8" name="Picture 7">
            <a:extLst>
              <a:ext uri="{FF2B5EF4-FFF2-40B4-BE49-F238E27FC236}">
                <a16:creationId xmlns:a16="http://schemas.microsoft.com/office/drawing/2014/main" id="{18E306C9-3226-0E96-4BAC-CF64BFE4B6B9}"/>
              </a:ext>
            </a:extLst>
          </p:cNvPr>
          <p:cNvPicPr>
            <a:picLocks noChangeAspect="1"/>
          </p:cNvPicPr>
          <p:nvPr/>
        </p:nvPicPr>
        <p:blipFill>
          <a:blip r:embed="rId4"/>
          <a:stretch>
            <a:fillRect/>
          </a:stretch>
        </p:blipFill>
        <p:spPr>
          <a:xfrm>
            <a:off x="6607302" y="232263"/>
            <a:ext cx="4100542" cy="6205583"/>
          </a:xfrm>
          <a:prstGeom prst="rect">
            <a:avLst/>
          </a:prstGeom>
        </p:spPr>
      </p:pic>
    </p:spTree>
    <p:extLst>
      <p:ext uri="{BB962C8B-B14F-4D97-AF65-F5344CB8AC3E}">
        <p14:creationId xmlns:p14="http://schemas.microsoft.com/office/powerpoint/2010/main" val="41514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AA21C8-E7B9-57B5-D217-681E5F4803BC}"/>
              </a:ext>
            </a:extLst>
          </p:cNvPr>
          <p:cNvSpPr>
            <a:spLocks noGrp="1"/>
          </p:cNvSpPr>
          <p:nvPr>
            <p:ph type="body" sz="quarter" idx="11"/>
          </p:nvPr>
        </p:nvSpPr>
        <p:spPr/>
        <p:txBody>
          <a:bodyPr/>
          <a:lstStyle/>
          <a:p>
            <a:r>
              <a:rPr lang="en-US"/>
              <a:t>Addie</a:t>
            </a:r>
          </a:p>
        </p:txBody>
      </p:sp>
      <p:sp>
        <p:nvSpPr>
          <p:cNvPr id="3" name="Text Placeholder 2">
            <a:extLst>
              <a:ext uri="{FF2B5EF4-FFF2-40B4-BE49-F238E27FC236}">
                <a16:creationId xmlns:a16="http://schemas.microsoft.com/office/drawing/2014/main" id="{482499ED-BB20-06B3-0322-8CB021AEF446}"/>
              </a:ext>
            </a:extLst>
          </p:cNvPr>
          <p:cNvSpPr>
            <a:spLocks noGrp="1"/>
          </p:cNvSpPr>
          <p:nvPr>
            <p:ph type="body" sz="quarter" idx="12"/>
          </p:nvPr>
        </p:nvSpPr>
        <p:spPr/>
        <p:txBody>
          <a:bodyPr/>
          <a:lstStyle/>
          <a:p>
            <a:r>
              <a:rPr lang="en-US"/>
              <a:t>Dennis</a:t>
            </a:r>
          </a:p>
        </p:txBody>
      </p:sp>
      <p:sp>
        <p:nvSpPr>
          <p:cNvPr id="4" name="Title 3">
            <a:extLst>
              <a:ext uri="{FF2B5EF4-FFF2-40B4-BE49-F238E27FC236}">
                <a16:creationId xmlns:a16="http://schemas.microsoft.com/office/drawing/2014/main" id="{8538495C-9431-A1BB-8890-951EFA12377B}"/>
              </a:ext>
            </a:extLst>
          </p:cNvPr>
          <p:cNvSpPr>
            <a:spLocks noGrp="1"/>
          </p:cNvSpPr>
          <p:nvPr>
            <p:ph type="title"/>
          </p:nvPr>
        </p:nvSpPr>
        <p:spPr>
          <a:xfrm>
            <a:off x="354000" y="5584135"/>
            <a:ext cx="11484000" cy="1273865"/>
          </a:xfrm>
        </p:spPr>
        <p:txBody>
          <a:bodyPr/>
          <a:lstStyle/>
          <a:p>
            <a:pPr algn="ctr"/>
            <a:r>
              <a:rPr lang="en-US" sz="8000">
                <a:solidFill>
                  <a:schemeClr val="accent1"/>
                </a:solidFill>
              </a:rPr>
              <a:t>Something Old</a:t>
            </a:r>
          </a:p>
        </p:txBody>
      </p:sp>
    </p:spTree>
    <p:extLst>
      <p:ext uri="{BB962C8B-B14F-4D97-AF65-F5344CB8AC3E}">
        <p14:creationId xmlns:p14="http://schemas.microsoft.com/office/powerpoint/2010/main" val="2397836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457200"/>
            <a:ext cx="3932237" cy="2971800"/>
          </a:xfrm>
        </p:spPr>
        <p:txBody>
          <a:bodyPr anchor="b">
            <a:normAutofit/>
          </a:bodyPr>
          <a:lstStyle/>
          <a:p>
            <a:r>
              <a:rPr lang="en-US"/>
              <a:t>Kevin Robertson: Powermad</a:t>
            </a:r>
          </a:p>
        </p:txBody>
      </p:sp>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839788" y="3715352"/>
            <a:ext cx="3932237" cy="2153635"/>
          </a:xfrm>
        </p:spPr>
        <p:txBody>
          <a:bodyPr>
            <a:normAutofit/>
          </a:bodyPr>
          <a:lstStyle/>
          <a:p>
            <a:pPr marL="285750" indent="-285750">
              <a:buFont typeface="Arial" panose="020B0604020202020204" pitchFamily="34" charset="0"/>
              <a:buChar char="•"/>
            </a:pPr>
            <a:r>
              <a:rPr lang="en-US"/>
              <a:t>Takes advantage of default user rights to create DNS records (</a:t>
            </a:r>
            <a:r>
              <a:rPr lang="en-US" err="1"/>
              <a:t>dnsNodes</a:t>
            </a:r>
            <a:r>
              <a:rPr lang="en-US"/>
              <a:t> in AD)</a:t>
            </a:r>
          </a:p>
          <a:p>
            <a:pPr marL="285750" indent="-285750">
              <a:buFont typeface="Arial" panose="020B0604020202020204" pitchFamily="34" charset="0"/>
              <a:buChar char="•"/>
            </a:pPr>
            <a:r>
              <a:rPr lang="en-US"/>
              <a:t>*/WPAD/tombstoned computers</a:t>
            </a:r>
          </a:p>
          <a:p>
            <a:pPr marL="285750" indent="-285750">
              <a:buFont typeface="Arial" panose="020B0604020202020204" pitchFamily="34" charset="0"/>
              <a:buChar char="•"/>
            </a:pPr>
            <a:r>
              <a:rPr lang="en-US"/>
              <a:t>Redirect traffic to attacker machine</a:t>
            </a:r>
          </a:p>
          <a:p>
            <a:pPr marL="285750" indent="-285750">
              <a:buFont typeface="Arial" panose="020B0604020202020204" pitchFamily="34" charset="0"/>
              <a:buChar char="•"/>
            </a:pPr>
            <a:r>
              <a:rPr lang="en-US"/>
              <a:t>Responder… but more likely to work!</a:t>
            </a:r>
          </a:p>
        </p:txBody>
      </p:sp>
    </p:spTree>
    <p:extLst>
      <p:ext uri="{BB962C8B-B14F-4D97-AF65-F5344CB8AC3E}">
        <p14:creationId xmlns:p14="http://schemas.microsoft.com/office/powerpoint/2010/main" val="1042403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457200"/>
            <a:ext cx="3932237" cy="2971800"/>
          </a:xfrm>
        </p:spPr>
        <p:txBody>
          <a:bodyPr anchor="b">
            <a:normAutofit/>
          </a:bodyPr>
          <a:lstStyle/>
          <a:p>
            <a:r>
              <a:rPr lang="en-US"/>
              <a:t>Kevin Robertson: Powermad</a:t>
            </a:r>
          </a:p>
        </p:txBody>
      </p:sp>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839788" y="3715352"/>
            <a:ext cx="3932237" cy="2153635"/>
          </a:xfrm>
        </p:spPr>
        <p:txBody>
          <a:bodyPr>
            <a:normAutofit/>
          </a:bodyPr>
          <a:lstStyle/>
          <a:p>
            <a:pPr marL="285750" indent="-285750">
              <a:buFont typeface="Arial" panose="020B0604020202020204" pitchFamily="34" charset="0"/>
              <a:buChar char="•"/>
            </a:pPr>
            <a:r>
              <a:rPr lang="en-US"/>
              <a:t>Takes advantage of default user rights to create DNS records (</a:t>
            </a:r>
            <a:r>
              <a:rPr lang="en-US" err="1"/>
              <a:t>dnsNodes</a:t>
            </a:r>
            <a:r>
              <a:rPr lang="en-US"/>
              <a:t> in AD)</a:t>
            </a:r>
          </a:p>
          <a:p>
            <a:pPr marL="285750" indent="-285750">
              <a:buFont typeface="Arial" panose="020B0604020202020204" pitchFamily="34" charset="0"/>
              <a:buChar char="•"/>
            </a:pPr>
            <a:r>
              <a:rPr lang="en-US"/>
              <a:t>*/WPAD/tombstoned computers</a:t>
            </a:r>
          </a:p>
          <a:p>
            <a:pPr marL="285750" indent="-285750">
              <a:buFont typeface="Arial" panose="020B0604020202020204" pitchFamily="34" charset="0"/>
              <a:buChar char="•"/>
            </a:pPr>
            <a:r>
              <a:rPr lang="en-US"/>
              <a:t>Redirect traffic to attacker machine</a:t>
            </a:r>
          </a:p>
          <a:p>
            <a:pPr marL="285750" indent="-285750">
              <a:buFont typeface="Arial" panose="020B0604020202020204" pitchFamily="34" charset="0"/>
              <a:buChar char="•"/>
            </a:pPr>
            <a:r>
              <a:rPr lang="en-US"/>
              <a:t>Responder… but more likely to work!</a:t>
            </a:r>
          </a:p>
        </p:txBody>
      </p:sp>
      <p:pic>
        <p:nvPicPr>
          <p:cNvPr id="4" name="Picture 3">
            <a:extLst>
              <a:ext uri="{FF2B5EF4-FFF2-40B4-BE49-F238E27FC236}">
                <a16:creationId xmlns:a16="http://schemas.microsoft.com/office/drawing/2014/main" id="{E5F61456-E00A-D61D-93F5-FCC0332E3DB6}"/>
              </a:ext>
            </a:extLst>
          </p:cNvPr>
          <p:cNvPicPr>
            <a:picLocks noChangeAspect="1"/>
          </p:cNvPicPr>
          <p:nvPr/>
        </p:nvPicPr>
        <p:blipFill>
          <a:blip r:embed="rId4"/>
          <a:stretch>
            <a:fillRect/>
          </a:stretch>
        </p:blipFill>
        <p:spPr>
          <a:xfrm>
            <a:off x="4772025" y="1743062"/>
            <a:ext cx="7210478" cy="33718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8378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457200"/>
            <a:ext cx="3932237" cy="2971800"/>
          </a:xfrm>
        </p:spPr>
        <p:txBody>
          <a:bodyPr anchor="b">
            <a:normAutofit/>
          </a:bodyPr>
          <a:lstStyle/>
          <a:p>
            <a:r>
              <a:rPr lang="en-US" dirty="0"/>
              <a:t>Kevin Robertson: </a:t>
            </a:r>
            <a:r>
              <a:rPr lang="en-US" dirty="0" err="1"/>
              <a:t>Powermadam</a:t>
            </a:r>
            <a:r>
              <a:rPr lang="en-US" dirty="0"/>
              <a:t>, I’m Adam</a:t>
            </a:r>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839788" y="3715352"/>
            <a:ext cx="3932237" cy="2153635"/>
          </a:xfrm>
        </p:spPr>
        <p:txBody>
          <a:bodyPr>
            <a:normAutofit/>
          </a:bodyPr>
          <a:lstStyle/>
          <a:p>
            <a:pPr marL="285750" indent="-285750">
              <a:buFont typeface="Arial" panose="020B0604020202020204" pitchFamily="34" charset="0"/>
              <a:buChar char="•"/>
            </a:pPr>
            <a:r>
              <a:rPr lang="en-US"/>
              <a:t>Default user rights also allow creating Zone Scope Containers.</a:t>
            </a:r>
          </a:p>
          <a:p>
            <a:pPr marL="285750" indent="-285750">
              <a:buFont typeface="Arial" panose="020B0604020202020204" pitchFamily="34" charset="0"/>
              <a:buChar char="•"/>
            </a:pPr>
            <a:r>
              <a:rPr lang="en-US"/>
              <a:t>…and Zone Scopes</a:t>
            </a:r>
          </a:p>
          <a:p>
            <a:pPr marL="285750" indent="-285750">
              <a:buFont typeface="Arial" panose="020B0604020202020204" pitchFamily="34" charset="0"/>
              <a:buChar char="•"/>
            </a:pPr>
            <a:r>
              <a:rPr lang="en-US"/>
              <a:t>…and </a:t>
            </a:r>
            <a:r>
              <a:rPr lang="en-US" err="1"/>
              <a:t>dnsNodes</a:t>
            </a:r>
            <a:endParaRPr lang="en-US"/>
          </a:p>
          <a:p>
            <a:pPr marL="285750" indent="-285750">
              <a:buFont typeface="Arial" panose="020B0604020202020204" pitchFamily="34" charset="0"/>
              <a:buChar char="•"/>
            </a:pPr>
            <a:r>
              <a:rPr lang="en-US"/>
              <a:t>New-</a:t>
            </a:r>
            <a:r>
              <a:rPr lang="en-US" err="1"/>
              <a:t>ADIDNSZoneScope</a:t>
            </a:r>
            <a:endParaRPr lang="en-US"/>
          </a:p>
        </p:txBody>
      </p:sp>
      <p:pic>
        <p:nvPicPr>
          <p:cNvPr id="6" name="Picture Placeholder 5" descr="A person and person in a boxing ring&#10;&#10;Description automatically generated">
            <a:extLst>
              <a:ext uri="{FF2B5EF4-FFF2-40B4-BE49-F238E27FC236}">
                <a16:creationId xmlns:a16="http://schemas.microsoft.com/office/drawing/2014/main" id="{BF73AB8E-9AF1-77AC-621B-97394323381D}"/>
              </a:ext>
            </a:extLst>
          </p:cNvPr>
          <p:cNvPicPr>
            <a:picLocks noGrp="1" noChangeAspect="1"/>
          </p:cNvPicPr>
          <p:nvPr>
            <p:ph type="pic" idx="1"/>
          </p:nvPr>
        </p:nvPicPr>
        <p:blipFill>
          <a:blip r:embed="rId3"/>
          <a:srcRect l="21923" r="21923"/>
          <a:stretch>
            <a:fillRect/>
          </a:stretch>
        </p:blipFill>
        <p:spPr/>
      </p:pic>
    </p:spTree>
    <p:extLst>
      <p:ext uri="{BB962C8B-B14F-4D97-AF65-F5344CB8AC3E}">
        <p14:creationId xmlns:p14="http://schemas.microsoft.com/office/powerpoint/2010/main" val="318255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457200"/>
            <a:ext cx="3932237" cy="2971800"/>
          </a:xfrm>
        </p:spPr>
        <p:txBody>
          <a:bodyPr anchor="b">
            <a:normAutofit/>
          </a:bodyPr>
          <a:lstStyle/>
          <a:p>
            <a:r>
              <a:rPr lang="en-US"/>
              <a:t>Kevin Robertson: Powermad</a:t>
            </a:r>
          </a:p>
        </p:txBody>
      </p:sp>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839788" y="3715352"/>
            <a:ext cx="3932237" cy="2153635"/>
          </a:xfrm>
        </p:spPr>
        <p:txBody>
          <a:bodyPr>
            <a:normAutofit/>
          </a:bodyPr>
          <a:lstStyle/>
          <a:p>
            <a:pPr marL="285750" indent="-285750">
              <a:buFont typeface="Arial" panose="020B0604020202020204" pitchFamily="34" charset="0"/>
              <a:buChar char="•"/>
            </a:pPr>
            <a:r>
              <a:rPr lang="en-US"/>
              <a:t>Default user rights also allow creating Zone Scope Containers.</a:t>
            </a:r>
          </a:p>
          <a:p>
            <a:pPr marL="285750" indent="-285750">
              <a:buFont typeface="Arial" panose="020B0604020202020204" pitchFamily="34" charset="0"/>
              <a:buChar char="•"/>
            </a:pPr>
            <a:r>
              <a:rPr lang="en-US"/>
              <a:t>…and Zone Scopes</a:t>
            </a:r>
          </a:p>
          <a:p>
            <a:pPr marL="285750" indent="-285750">
              <a:buFont typeface="Arial" panose="020B0604020202020204" pitchFamily="34" charset="0"/>
              <a:buChar char="•"/>
            </a:pPr>
            <a:r>
              <a:rPr lang="en-US"/>
              <a:t>…and </a:t>
            </a:r>
            <a:r>
              <a:rPr lang="en-US" err="1"/>
              <a:t>dnsNodes</a:t>
            </a:r>
            <a:endParaRPr lang="en-US"/>
          </a:p>
          <a:p>
            <a:pPr marL="285750" indent="-285750">
              <a:buFont typeface="Arial" panose="020B0604020202020204" pitchFamily="34" charset="0"/>
              <a:buChar char="•"/>
            </a:pPr>
            <a:r>
              <a:rPr lang="en-US"/>
              <a:t>New-</a:t>
            </a:r>
            <a:r>
              <a:rPr lang="en-US" err="1"/>
              <a:t>ADIDNSZoneScope</a:t>
            </a:r>
            <a:endParaRPr lang="en-US"/>
          </a:p>
        </p:txBody>
      </p:sp>
      <p:pic>
        <p:nvPicPr>
          <p:cNvPr id="4" name="Picture 3">
            <a:extLst>
              <a:ext uri="{FF2B5EF4-FFF2-40B4-BE49-F238E27FC236}">
                <a16:creationId xmlns:a16="http://schemas.microsoft.com/office/drawing/2014/main" id="{BB640BA5-D987-AEEF-6BA0-94AC72659413}"/>
              </a:ext>
            </a:extLst>
          </p:cNvPr>
          <p:cNvPicPr>
            <a:picLocks noChangeAspect="1"/>
          </p:cNvPicPr>
          <p:nvPr/>
        </p:nvPicPr>
        <p:blipFill rotWithShape="1">
          <a:blip r:embed="rId4"/>
          <a:srcRect l="790" t="5051" r="74464" b="2595"/>
          <a:stretch/>
        </p:blipFill>
        <p:spPr>
          <a:xfrm>
            <a:off x="4772025" y="1943100"/>
            <a:ext cx="3017520" cy="301752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8F65A61E-ED03-AD48-09EB-036DC2F5E2D3}"/>
              </a:ext>
            </a:extLst>
          </p:cNvPr>
          <p:cNvPicPr>
            <a:picLocks noChangeAspect="1"/>
          </p:cNvPicPr>
          <p:nvPr/>
        </p:nvPicPr>
        <p:blipFill rotWithShape="1">
          <a:blip r:embed="rId5"/>
          <a:srcRect t="1984" r="11901" b="164"/>
          <a:stretch/>
        </p:blipFill>
        <p:spPr>
          <a:xfrm>
            <a:off x="7832726" y="1943100"/>
            <a:ext cx="3840480" cy="3018351"/>
          </a:xfrm>
          <a:prstGeom prst="rect">
            <a:avLst/>
          </a:prstGeom>
          <a:effectLst>
            <a:outerShdw blurRad="63500" sx="102000" sy="102000" algn="ctr" rotWithShape="0">
              <a:prstClr val="black">
                <a:alpha val="40000"/>
              </a:prstClr>
            </a:outerShdw>
          </a:effectLst>
        </p:spPr>
      </p:pic>
      <p:sp>
        <p:nvSpPr>
          <p:cNvPr id="10" name="Text Placeholder 3">
            <a:extLst>
              <a:ext uri="{FF2B5EF4-FFF2-40B4-BE49-F238E27FC236}">
                <a16:creationId xmlns:a16="http://schemas.microsoft.com/office/drawing/2014/main" id="{1D329C15-824B-E942-26B1-49F3DB0B5D42}"/>
              </a:ext>
            </a:extLst>
          </p:cNvPr>
          <p:cNvSpPr txBox="1">
            <a:spLocks/>
          </p:cNvSpPr>
          <p:nvPr/>
        </p:nvSpPr>
        <p:spPr>
          <a:xfrm>
            <a:off x="6323966" y="5143512"/>
            <a:ext cx="3017520" cy="542582"/>
          </a:xfrm>
          <a:prstGeom prst="rect">
            <a:avLst/>
          </a:prstGeom>
          <a:solidFill>
            <a:schemeClr val="bg1"/>
          </a:solidFill>
          <a:effectLst>
            <a:outerShdw blurRad="63500" sx="102000" sy="102000" algn="ctr" rotWithShape="0">
              <a:prstClr val="black">
                <a:alpha val="40000"/>
              </a:prstClr>
            </a:outerShdw>
          </a:effectLst>
        </p:spPr>
        <p:txBody>
          <a:bodyPr vert="horz" lIns="0" tIns="45720" rIns="91440" bIns="45720" rtlCol="0" anchor="ctr" anchorCtr="0">
            <a:normAutofit/>
          </a:bodyPr>
          <a:lstStyle>
            <a:lvl1pPr marL="0" indent="0" algn="l" defTabSz="914400" rtl="0" eaLnBrk="1" latinLnBrk="0" hangingPunct="1">
              <a:lnSpc>
                <a:spcPct val="90000"/>
              </a:lnSpc>
              <a:spcBef>
                <a:spcPts val="1000"/>
              </a:spcBef>
              <a:buClr>
                <a:schemeClr val="accent1">
                  <a:lumMod val="90000"/>
                </a:schemeClr>
              </a:buClr>
              <a:buFont typeface="Segoe UI" panose="020B0502040204020203"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a:t>BEFORE</a:t>
            </a:r>
          </a:p>
        </p:txBody>
      </p:sp>
    </p:spTree>
    <p:extLst>
      <p:ext uri="{BB962C8B-B14F-4D97-AF65-F5344CB8AC3E}">
        <p14:creationId xmlns:p14="http://schemas.microsoft.com/office/powerpoint/2010/main" val="236675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457200"/>
            <a:ext cx="3932237" cy="2971800"/>
          </a:xfrm>
        </p:spPr>
        <p:txBody>
          <a:bodyPr anchor="b">
            <a:normAutofit/>
          </a:bodyPr>
          <a:lstStyle/>
          <a:p>
            <a:r>
              <a:rPr lang="en-US"/>
              <a:t>Kevin Robertson: Powermad</a:t>
            </a:r>
          </a:p>
        </p:txBody>
      </p:sp>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839788" y="3715352"/>
            <a:ext cx="3932237" cy="2153635"/>
          </a:xfrm>
        </p:spPr>
        <p:txBody>
          <a:bodyPr>
            <a:normAutofit/>
          </a:bodyPr>
          <a:lstStyle/>
          <a:p>
            <a:pPr marL="285750" indent="-285750">
              <a:buFont typeface="Arial" panose="020B0604020202020204" pitchFamily="34" charset="0"/>
              <a:buChar char="•"/>
            </a:pPr>
            <a:r>
              <a:rPr lang="en-US"/>
              <a:t>Default user rights also allow creating Zone Scope Containers.</a:t>
            </a:r>
          </a:p>
          <a:p>
            <a:pPr marL="285750" indent="-285750">
              <a:buFont typeface="Arial" panose="020B0604020202020204" pitchFamily="34" charset="0"/>
              <a:buChar char="•"/>
            </a:pPr>
            <a:r>
              <a:rPr lang="en-US"/>
              <a:t>…and Zone Scopes</a:t>
            </a:r>
          </a:p>
          <a:p>
            <a:pPr marL="285750" indent="-285750">
              <a:buFont typeface="Arial" panose="020B0604020202020204" pitchFamily="34" charset="0"/>
              <a:buChar char="•"/>
            </a:pPr>
            <a:r>
              <a:rPr lang="en-US"/>
              <a:t>…and </a:t>
            </a:r>
            <a:r>
              <a:rPr lang="en-US" err="1"/>
              <a:t>dnsNodes</a:t>
            </a:r>
            <a:endParaRPr lang="en-US"/>
          </a:p>
          <a:p>
            <a:pPr marL="285750" indent="-285750">
              <a:buFont typeface="Arial" panose="020B0604020202020204" pitchFamily="34" charset="0"/>
              <a:buChar char="•"/>
            </a:pPr>
            <a:r>
              <a:rPr lang="en-US"/>
              <a:t>New-</a:t>
            </a:r>
            <a:r>
              <a:rPr lang="en-US" err="1"/>
              <a:t>ADIDNSZoneScope</a:t>
            </a:r>
            <a:endParaRPr lang="en-US"/>
          </a:p>
        </p:txBody>
      </p:sp>
      <p:pic>
        <p:nvPicPr>
          <p:cNvPr id="4" name="Picture 3">
            <a:extLst>
              <a:ext uri="{FF2B5EF4-FFF2-40B4-BE49-F238E27FC236}">
                <a16:creationId xmlns:a16="http://schemas.microsoft.com/office/drawing/2014/main" id="{BB640BA5-D987-AEEF-6BA0-94AC72659413}"/>
              </a:ext>
            </a:extLst>
          </p:cNvPr>
          <p:cNvPicPr>
            <a:picLocks noChangeAspect="1"/>
          </p:cNvPicPr>
          <p:nvPr/>
        </p:nvPicPr>
        <p:blipFill rotWithShape="1">
          <a:blip r:embed="rId4"/>
          <a:srcRect l="790" t="5051" r="74464" b="2595"/>
          <a:stretch/>
        </p:blipFill>
        <p:spPr>
          <a:xfrm>
            <a:off x="4772025" y="1943100"/>
            <a:ext cx="3017520" cy="3017520"/>
          </a:xfrm>
          <a:prstGeom prst="rect">
            <a:avLst/>
          </a:prstGeom>
          <a:effectLst>
            <a:outerShdw blurRad="63500" sx="102000" sy="102000" algn="ctr" rotWithShape="0">
              <a:prstClr val="black">
                <a:alpha val="40000"/>
              </a:prstClr>
            </a:outerShdw>
          </a:effectLst>
        </p:spPr>
      </p:pic>
      <p:sp>
        <p:nvSpPr>
          <p:cNvPr id="10" name="Text Placeholder 3">
            <a:extLst>
              <a:ext uri="{FF2B5EF4-FFF2-40B4-BE49-F238E27FC236}">
                <a16:creationId xmlns:a16="http://schemas.microsoft.com/office/drawing/2014/main" id="{1D329C15-824B-E942-26B1-49F3DB0B5D42}"/>
              </a:ext>
            </a:extLst>
          </p:cNvPr>
          <p:cNvSpPr txBox="1">
            <a:spLocks/>
          </p:cNvSpPr>
          <p:nvPr/>
        </p:nvSpPr>
        <p:spPr>
          <a:xfrm>
            <a:off x="6327648" y="5143512"/>
            <a:ext cx="3017520" cy="542582"/>
          </a:xfrm>
          <a:prstGeom prst="rect">
            <a:avLst/>
          </a:prstGeom>
          <a:solidFill>
            <a:schemeClr val="bg1"/>
          </a:solidFill>
          <a:effectLst>
            <a:outerShdw blurRad="63500" sx="102000" sy="102000" algn="ctr" rotWithShape="0">
              <a:prstClr val="black">
                <a:alpha val="40000"/>
              </a:prstClr>
            </a:outerShdw>
          </a:effectLst>
        </p:spPr>
        <p:txBody>
          <a:bodyPr vert="horz" lIns="0" tIns="45720" rIns="91440" bIns="45720" rtlCol="0" anchor="ctr" anchorCtr="0">
            <a:normAutofit/>
          </a:bodyPr>
          <a:lstStyle>
            <a:lvl1pPr marL="0" indent="0" algn="l" defTabSz="914400" rtl="0" eaLnBrk="1" latinLnBrk="0" hangingPunct="1">
              <a:lnSpc>
                <a:spcPct val="90000"/>
              </a:lnSpc>
              <a:spcBef>
                <a:spcPts val="1000"/>
              </a:spcBef>
              <a:buClr>
                <a:schemeClr val="accent1">
                  <a:lumMod val="90000"/>
                </a:schemeClr>
              </a:buClr>
              <a:buFont typeface="Segoe UI" panose="020B0502040204020203"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a:t>AFTER</a:t>
            </a:r>
          </a:p>
        </p:txBody>
      </p:sp>
      <p:pic>
        <p:nvPicPr>
          <p:cNvPr id="9" name="Picture 8">
            <a:extLst>
              <a:ext uri="{FF2B5EF4-FFF2-40B4-BE49-F238E27FC236}">
                <a16:creationId xmlns:a16="http://schemas.microsoft.com/office/drawing/2014/main" id="{A0B3BB50-29C9-39D1-8D89-D19C436979B9}"/>
              </a:ext>
            </a:extLst>
          </p:cNvPr>
          <p:cNvPicPr>
            <a:picLocks noChangeAspect="1"/>
          </p:cNvPicPr>
          <p:nvPr/>
        </p:nvPicPr>
        <p:blipFill rotWithShape="1">
          <a:blip r:embed="rId5"/>
          <a:srcRect l="-1" t="1794" r="73644" b="1236"/>
          <a:stretch/>
        </p:blipFill>
        <p:spPr>
          <a:xfrm>
            <a:off x="7836408" y="1943100"/>
            <a:ext cx="3840480" cy="30175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08887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457200"/>
            <a:ext cx="3932237" cy="2971800"/>
          </a:xfrm>
        </p:spPr>
        <p:txBody>
          <a:bodyPr anchor="b">
            <a:normAutofit/>
          </a:bodyPr>
          <a:lstStyle/>
          <a:p>
            <a:r>
              <a:rPr lang="en-US"/>
              <a:t>Dirk-</a:t>
            </a:r>
            <a:r>
              <a:rPr lang="en-US" err="1"/>
              <a:t>jan</a:t>
            </a:r>
            <a:r>
              <a:rPr lang="en-US"/>
              <a:t> </a:t>
            </a:r>
            <a:r>
              <a:rPr lang="en-US" err="1"/>
              <a:t>Mollema</a:t>
            </a:r>
            <a:r>
              <a:rPr lang="en-US"/>
              <a:t> &amp; </a:t>
            </a:r>
            <a:r>
              <a:rPr lang="en-US" err="1"/>
              <a:t>Elad</a:t>
            </a:r>
            <a:r>
              <a:rPr lang="en-US"/>
              <a:t> Shamir: DACL Abuse</a:t>
            </a:r>
          </a:p>
        </p:txBody>
      </p:sp>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839788" y="3715352"/>
            <a:ext cx="3932237" cy="2153635"/>
          </a:xfrm>
        </p:spPr>
        <p:txBody>
          <a:bodyPr>
            <a:normAutofit fontScale="85000" lnSpcReduction="10000"/>
          </a:bodyPr>
          <a:lstStyle/>
          <a:p>
            <a:pPr marL="285750" indent="-285750">
              <a:buFont typeface="Arial" panose="020B0604020202020204" pitchFamily="34" charset="0"/>
              <a:buChar char="•"/>
            </a:pPr>
            <a:r>
              <a:rPr lang="en-US"/>
              <a:t>”Relaying” Kerberos</a:t>
            </a:r>
          </a:p>
          <a:p>
            <a:pPr marL="285750" indent="-285750">
              <a:buFont typeface="Arial" panose="020B0604020202020204" pitchFamily="34" charset="0"/>
              <a:buChar char="•"/>
            </a:pPr>
            <a:r>
              <a:rPr lang="en-US"/>
              <a:t>Resource-Based Constrained Delegation (RBCD)</a:t>
            </a:r>
          </a:p>
          <a:p>
            <a:pPr marL="285750" indent="-285750">
              <a:buFont typeface="Arial" panose="020B0604020202020204" pitchFamily="34" charset="0"/>
              <a:buChar char="•"/>
            </a:pPr>
            <a:r>
              <a:rPr lang="en-US" err="1"/>
              <a:t>ms</a:t>
            </a:r>
            <a:r>
              <a:rPr lang="en-US"/>
              <a:t>-DS-Additional-</a:t>
            </a:r>
            <a:r>
              <a:rPr lang="en-US" err="1"/>
              <a:t>Dns</a:t>
            </a:r>
            <a:r>
              <a:rPr lang="en-US"/>
              <a:t>-Host-Name attribute</a:t>
            </a:r>
          </a:p>
          <a:p>
            <a:pPr marL="285750" indent="-285750">
              <a:buFont typeface="Arial" panose="020B0604020202020204" pitchFamily="34" charset="0"/>
              <a:buChar char="•"/>
            </a:pPr>
            <a:r>
              <a:rPr lang="en-US" err="1"/>
              <a:t>ms</a:t>
            </a:r>
            <a:r>
              <a:rPr lang="en-US"/>
              <a:t>-DS-</a:t>
            </a:r>
            <a:r>
              <a:rPr lang="en-US" err="1"/>
              <a:t>AllowedToActOnBehalfOfOtherIdentity</a:t>
            </a:r>
            <a:endParaRPr lang="en-US"/>
          </a:p>
          <a:p>
            <a:pPr marL="285750" indent="-285750">
              <a:buFont typeface="Arial" panose="020B0604020202020204" pitchFamily="34" charset="0"/>
              <a:buChar char="•"/>
            </a:pPr>
            <a:r>
              <a:rPr lang="en-US"/>
              <a:t>Vulnerable DACLs on dnsNodes &amp; dnsZones</a:t>
            </a:r>
          </a:p>
        </p:txBody>
      </p:sp>
    </p:spTree>
    <p:extLst>
      <p:ext uri="{BB962C8B-B14F-4D97-AF65-F5344CB8AC3E}">
        <p14:creationId xmlns:p14="http://schemas.microsoft.com/office/powerpoint/2010/main" val="3707608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4" name="Text Placeholder 3">
            <a:extLst>
              <a:ext uri="{FF2B5EF4-FFF2-40B4-BE49-F238E27FC236}">
                <a16:creationId xmlns:a16="http://schemas.microsoft.com/office/drawing/2014/main" id="{70EED9C0-BB21-2FDC-4E76-6387FEF087A9}"/>
              </a:ext>
            </a:extLst>
          </p:cNvPr>
          <p:cNvSpPr>
            <a:spLocks noGrp="1"/>
          </p:cNvSpPr>
          <p:nvPr>
            <p:ph type="body" sz="half" idx="2"/>
          </p:nvPr>
        </p:nvSpPr>
        <p:spPr/>
        <p:txBody>
          <a:bodyPr/>
          <a:lstStyle/>
          <a:p>
            <a:endParaRPr lang="en-US"/>
          </a:p>
        </p:txBody>
      </p:sp>
      <p:sp>
        <p:nvSpPr>
          <p:cNvPr id="6" name="Title 5">
            <a:extLst>
              <a:ext uri="{FF2B5EF4-FFF2-40B4-BE49-F238E27FC236}">
                <a16:creationId xmlns:a16="http://schemas.microsoft.com/office/drawing/2014/main" id="{FCC2C635-340A-B3B0-E2C9-1CD0CCD08037}"/>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60C2BDF6-20D2-A242-0E83-A85B7A2FA3C2}"/>
              </a:ext>
            </a:extLst>
          </p:cNvPr>
          <p:cNvPicPr>
            <a:picLocks noChangeAspect="1"/>
          </p:cNvPicPr>
          <p:nvPr/>
        </p:nvPicPr>
        <p:blipFill rotWithShape="1">
          <a:blip r:embed="rId4"/>
          <a:srcRect l="1616" t="9635" r="1704" b="732"/>
          <a:stretch/>
        </p:blipFill>
        <p:spPr>
          <a:xfrm>
            <a:off x="4560924" y="1475072"/>
            <a:ext cx="7498080" cy="448056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C5B152D3-F640-1312-0993-123CBC18CAF1}"/>
              </a:ext>
            </a:extLst>
          </p:cNvPr>
          <p:cNvPicPr>
            <a:picLocks noChangeAspect="1"/>
          </p:cNvPicPr>
          <p:nvPr/>
        </p:nvPicPr>
        <p:blipFill>
          <a:blip r:embed="rId5"/>
          <a:stretch>
            <a:fillRect/>
          </a:stretch>
        </p:blipFill>
        <p:spPr>
          <a:xfrm>
            <a:off x="312737" y="2229727"/>
            <a:ext cx="4097211" cy="2398545"/>
          </a:xfrm>
          <a:prstGeom prst="rect">
            <a:avLst/>
          </a:prstGeom>
          <a:effectLst>
            <a:outerShdw blurRad="63500" sx="102000" sy="102000" algn="ctr" rotWithShape="0">
              <a:prstClr val="black">
                <a:alpha val="40000"/>
              </a:prstClr>
            </a:outerShdw>
          </a:effectLst>
        </p:spPr>
      </p:pic>
      <p:sp>
        <p:nvSpPr>
          <p:cNvPr id="12" name="Text Placeholder 3">
            <a:extLst>
              <a:ext uri="{FF2B5EF4-FFF2-40B4-BE49-F238E27FC236}">
                <a16:creationId xmlns:a16="http://schemas.microsoft.com/office/drawing/2014/main" id="{8CF0303C-3322-712E-D23B-E8663AAF2BCC}"/>
              </a:ext>
            </a:extLst>
          </p:cNvPr>
          <p:cNvSpPr txBox="1">
            <a:spLocks/>
          </p:cNvSpPr>
          <p:nvPr/>
        </p:nvSpPr>
        <p:spPr>
          <a:xfrm>
            <a:off x="1016353" y="4977338"/>
            <a:ext cx="3017520" cy="542582"/>
          </a:xfrm>
          <a:prstGeom prst="rect">
            <a:avLst/>
          </a:prstGeom>
          <a:solidFill>
            <a:schemeClr val="bg1"/>
          </a:solidFill>
          <a:effectLst>
            <a:outerShdw blurRad="63500" sx="102000" sy="102000" algn="ctr" rotWithShape="0">
              <a:prstClr val="black">
                <a:alpha val="40000"/>
              </a:prstClr>
            </a:outerShdw>
          </a:effectLst>
        </p:spPr>
        <p:txBody>
          <a:bodyPr vert="horz" lIns="0" tIns="45720" rIns="91440" bIns="45720" rtlCol="0" anchor="ctr" anchorCtr="0">
            <a:normAutofit/>
          </a:bodyPr>
          <a:lstStyle>
            <a:lvl1pPr marL="0" indent="0" algn="l" defTabSz="914400" rtl="0" eaLnBrk="1" latinLnBrk="0" hangingPunct="1">
              <a:lnSpc>
                <a:spcPct val="90000"/>
              </a:lnSpc>
              <a:spcBef>
                <a:spcPts val="1000"/>
              </a:spcBef>
              <a:buClr>
                <a:schemeClr val="accent1">
                  <a:lumMod val="90000"/>
                </a:schemeClr>
              </a:buClr>
              <a:buFont typeface="Segoe UI" panose="020B0502040204020203"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a:t>Forest Zones</a:t>
            </a:r>
          </a:p>
        </p:txBody>
      </p:sp>
    </p:spTree>
    <p:extLst>
      <p:ext uri="{BB962C8B-B14F-4D97-AF65-F5344CB8AC3E}">
        <p14:creationId xmlns:p14="http://schemas.microsoft.com/office/powerpoint/2010/main" val="40123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4" name="Text Placeholder 3">
            <a:extLst>
              <a:ext uri="{FF2B5EF4-FFF2-40B4-BE49-F238E27FC236}">
                <a16:creationId xmlns:a16="http://schemas.microsoft.com/office/drawing/2014/main" id="{5AE9C5BE-A1CB-85AE-6ED7-6E4721512CD0}"/>
              </a:ext>
            </a:extLst>
          </p:cNvPr>
          <p:cNvSpPr>
            <a:spLocks noGrp="1"/>
          </p:cNvSpPr>
          <p:nvPr>
            <p:ph type="body" sz="half" idx="2"/>
          </p:nvPr>
        </p:nvSpPr>
        <p:spPr/>
        <p:txBody>
          <a:bodyPr/>
          <a:lstStyle/>
          <a:p>
            <a:endParaRPr lang="en-US"/>
          </a:p>
        </p:txBody>
      </p:sp>
      <p:sp>
        <p:nvSpPr>
          <p:cNvPr id="6" name="Title 5">
            <a:extLst>
              <a:ext uri="{FF2B5EF4-FFF2-40B4-BE49-F238E27FC236}">
                <a16:creationId xmlns:a16="http://schemas.microsoft.com/office/drawing/2014/main" id="{610693E2-2216-292B-328A-4C7900B79D2E}"/>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E30F8B8C-3EB9-F5C1-660C-F69937107C38}"/>
              </a:ext>
            </a:extLst>
          </p:cNvPr>
          <p:cNvPicPr>
            <a:picLocks noChangeAspect="1"/>
          </p:cNvPicPr>
          <p:nvPr/>
        </p:nvPicPr>
        <p:blipFill rotWithShape="1">
          <a:blip r:embed="rId4"/>
          <a:srcRect l="3517" r="782"/>
          <a:stretch/>
        </p:blipFill>
        <p:spPr>
          <a:xfrm>
            <a:off x="457200" y="2223156"/>
            <a:ext cx="3931920" cy="2411688"/>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BA0F68C4-F89B-8E16-2DB6-D53B7AA0E9F2}"/>
              </a:ext>
            </a:extLst>
          </p:cNvPr>
          <p:cNvPicPr>
            <a:picLocks noChangeAspect="1"/>
          </p:cNvPicPr>
          <p:nvPr/>
        </p:nvPicPr>
        <p:blipFill rotWithShape="1">
          <a:blip r:embed="rId5"/>
          <a:srcRect l="1693" t="9951" r="2059" b="-531"/>
          <a:stretch/>
        </p:blipFill>
        <p:spPr>
          <a:xfrm>
            <a:off x="4567980" y="1001532"/>
            <a:ext cx="7459896" cy="4912614"/>
          </a:xfrm>
          <a:prstGeom prst="rect">
            <a:avLst/>
          </a:prstGeom>
          <a:effectLst>
            <a:outerShdw blurRad="63500" sx="102000" sy="102000" algn="ctr" rotWithShape="0">
              <a:prstClr val="black">
                <a:alpha val="40000"/>
              </a:prstClr>
            </a:outerShdw>
          </a:effectLst>
        </p:spPr>
      </p:pic>
      <p:sp>
        <p:nvSpPr>
          <p:cNvPr id="12" name="Text Placeholder 3">
            <a:extLst>
              <a:ext uri="{FF2B5EF4-FFF2-40B4-BE49-F238E27FC236}">
                <a16:creationId xmlns:a16="http://schemas.microsoft.com/office/drawing/2014/main" id="{00E695C7-F04D-D9A5-DD03-6FF7AB6B23CB}"/>
              </a:ext>
            </a:extLst>
          </p:cNvPr>
          <p:cNvSpPr txBox="1">
            <a:spLocks/>
          </p:cNvSpPr>
          <p:nvPr/>
        </p:nvSpPr>
        <p:spPr>
          <a:xfrm>
            <a:off x="1023409" y="4980624"/>
            <a:ext cx="3017520" cy="542582"/>
          </a:xfrm>
          <a:prstGeom prst="rect">
            <a:avLst/>
          </a:prstGeom>
          <a:solidFill>
            <a:schemeClr val="bg1"/>
          </a:solidFill>
          <a:effectLst>
            <a:outerShdw blurRad="50800" dist="63500" dir="8100000" algn="tl" rotWithShape="0">
              <a:prstClr val="black">
                <a:alpha val="40000"/>
              </a:prstClr>
            </a:outerShdw>
          </a:effectLst>
        </p:spPr>
        <p:txBody>
          <a:bodyPr vert="horz" lIns="0" tIns="45720" rIns="91440" bIns="45720" rtlCol="0" anchor="ctr" anchorCtr="0">
            <a:normAutofit/>
          </a:bodyPr>
          <a:lstStyle>
            <a:lvl1pPr marL="0" indent="0" algn="l" defTabSz="914400" rtl="0" eaLnBrk="1" latinLnBrk="0" hangingPunct="1">
              <a:lnSpc>
                <a:spcPct val="90000"/>
              </a:lnSpc>
              <a:spcBef>
                <a:spcPts val="1000"/>
              </a:spcBef>
              <a:buClr>
                <a:schemeClr val="accent1">
                  <a:lumMod val="90000"/>
                </a:schemeClr>
              </a:buClr>
              <a:buFont typeface="Segoe UI" panose="020B0502040204020203"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a:t>Domain Zones</a:t>
            </a: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54D01177-7A30-8DBD-FFA3-E88E2A6019CF}"/>
                  </a:ext>
                </a:extLst>
              </p14:cNvPr>
              <p14:cNvContentPartPr/>
              <p14:nvPr/>
            </p14:nvContentPartPr>
            <p14:xfrm>
              <a:off x="5462575" y="2653071"/>
              <a:ext cx="1780560" cy="67320"/>
            </p14:xfrm>
          </p:contentPart>
        </mc:Choice>
        <mc:Fallback xmlns="">
          <p:pic>
            <p:nvPicPr>
              <p:cNvPr id="3" name="Ink 2">
                <a:extLst>
                  <a:ext uri="{FF2B5EF4-FFF2-40B4-BE49-F238E27FC236}">
                    <a16:creationId xmlns:a16="http://schemas.microsoft.com/office/drawing/2014/main" id="{54D01177-7A30-8DBD-FFA3-E88E2A6019CF}"/>
                  </a:ext>
                </a:extLst>
              </p:cNvPr>
              <p:cNvPicPr/>
              <p:nvPr/>
            </p:nvPicPr>
            <p:blipFill>
              <a:blip r:embed="rId7"/>
              <a:stretch>
                <a:fillRect/>
              </a:stretch>
            </p:blipFill>
            <p:spPr>
              <a:xfrm>
                <a:off x="5408564" y="2545645"/>
                <a:ext cx="1888222" cy="28181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58417C85-F16B-8E9D-0610-53DB30A0E5D4}"/>
                  </a:ext>
                </a:extLst>
              </p14:cNvPr>
              <p14:cNvContentPartPr/>
              <p14:nvPr/>
            </p14:nvContentPartPr>
            <p14:xfrm>
              <a:off x="5480575" y="2936031"/>
              <a:ext cx="1611360" cy="6840"/>
            </p14:xfrm>
          </p:contentPart>
        </mc:Choice>
        <mc:Fallback xmlns="">
          <p:pic>
            <p:nvPicPr>
              <p:cNvPr id="5" name="Ink 4">
                <a:extLst>
                  <a:ext uri="{FF2B5EF4-FFF2-40B4-BE49-F238E27FC236}">
                    <a16:creationId xmlns:a16="http://schemas.microsoft.com/office/drawing/2014/main" id="{58417C85-F16B-8E9D-0610-53DB30A0E5D4}"/>
                  </a:ext>
                </a:extLst>
              </p:cNvPr>
              <p:cNvPicPr/>
              <p:nvPr/>
            </p:nvPicPr>
            <p:blipFill>
              <a:blip r:embed="rId9"/>
              <a:stretch>
                <a:fillRect/>
              </a:stretch>
            </p:blipFill>
            <p:spPr>
              <a:xfrm>
                <a:off x="5426575" y="2833431"/>
                <a:ext cx="1719000" cy="211698"/>
              </a:xfrm>
              <a:prstGeom prst="rect">
                <a:avLst/>
              </a:prstGeom>
            </p:spPr>
          </p:pic>
        </mc:Fallback>
      </mc:AlternateContent>
    </p:spTree>
    <p:extLst>
      <p:ext uri="{BB962C8B-B14F-4D97-AF65-F5344CB8AC3E}">
        <p14:creationId xmlns:p14="http://schemas.microsoft.com/office/powerpoint/2010/main" val="278948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edding couple sitting in back seat of car smiling">
            <a:extLst>
              <a:ext uri="{FF2B5EF4-FFF2-40B4-BE49-F238E27FC236}">
                <a16:creationId xmlns:a16="http://schemas.microsoft.com/office/drawing/2014/main" id="{FAEE708E-1F2C-4340-9D5C-AB5F756EFCDF}"/>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sp>
        <p:nvSpPr>
          <p:cNvPr id="8" name="Title 7" hidden="1">
            <a:extLst>
              <a:ext uri="{FF2B5EF4-FFF2-40B4-BE49-F238E27FC236}">
                <a16:creationId xmlns:a16="http://schemas.microsoft.com/office/drawing/2014/main" id="{0E5BAFB8-C26E-4296-8071-F846C5A4D834}"/>
              </a:ext>
            </a:extLst>
          </p:cNvPr>
          <p:cNvSpPr>
            <a:spLocks noGrp="1"/>
          </p:cNvSpPr>
          <p:nvPr>
            <p:ph type="title"/>
          </p:nvPr>
        </p:nvSpPr>
        <p:spPr/>
        <p:txBody>
          <a:bodyPr/>
          <a:lstStyle/>
          <a:p>
            <a:r>
              <a:rPr lang="en-US"/>
              <a:t>2  Images Option 2</a:t>
            </a:r>
          </a:p>
        </p:txBody>
      </p:sp>
      <p:pic>
        <p:nvPicPr>
          <p:cNvPr id="14" name="Picture Placeholder 13" descr="close up of wedding couple's hands with wedding bands and bouquet">
            <a:extLst>
              <a:ext uri="{FF2B5EF4-FFF2-40B4-BE49-F238E27FC236}">
                <a16:creationId xmlns:a16="http://schemas.microsoft.com/office/drawing/2014/main" id="{DC4988DF-413E-464A-9EF4-12D17163291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p>
        </p:txBody>
      </p:sp>
      <p:sp>
        <p:nvSpPr>
          <p:cNvPr id="4" name="Action Button: Blank 3">
            <a:hlinkClick r:id="" action="ppaction://customshow?id=0" highlightClick="1"/>
            <a:extLst>
              <a:ext uri="{FF2B5EF4-FFF2-40B4-BE49-F238E27FC236}">
                <a16:creationId xmlns:a16="http://schemas.microsoft.com/office/drawing/2014/main" id="{7C80F216-165C-C3A9-A709-A6E7B5B3B79C}"/>
              </a:ext>
            </a:extLst>
          </p:cNvPr>
          <p:cNvSpPr/>
          <p:nvPr/>
        </p:nvSpPr>
        <p:spPr>
          <a:xfrm>
            <a:off x="0" y="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Blank 4">
            <a:hlinkClick r:id="" action="ppaction://customshow?id=0" highlightClick="1"/>
            <a:extLst>
              <a:ext uri="{FF2B5EF4-FFF2-40B4-BE49-F238E27FC236}">
                <a16:creationId xmlns:a16="http://schemas.microsoft.com/office/drawing/2014/main" id="{634D4507-54A1-5C07-B87D-EF6A558D6597}"/>
              </a:ext>
            </a:extLst>
          </p:cNvPr>
          <p:cNvSpPr/>
          <p:nvPr/>
        </p:nvSpPr>
        <p:spPr>
          <a:xfrm>
            <a:off x="152400" y="15240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08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pic>
        <p:nvPicPr>
          <p:cNvPr id="9" name="Picture 8">
            <a:extLst>
              <a:ext uri="{FF2B5EF4-FFF2-40B4-BE49-F238E27FC236}">
                <a16:creationId xmlns:a16="http://schemas.microsoft.com/office/drawing/2014/main" id="{5DFAFBFD-789D-A76C-C3A5-DE6CF9D03C9E}"/>
              </a:ext>
            </a:extLst>
          </p:cNvPr>
          <p:cNvPicPr>
            <a:picLocks noChangeAspect="1"/>
          </p:cNvPicPr>
          <p:nvPr/>
        </p:nvPicPr>
        <p:blipFill rotWithShape="1">
          <a:blip r:embed="rId4"/>
          <a:srcRect t="1331" b="13331"/>
          <a:stretch/>
        </p:blipFill>
        <p:spPr>
          <a:xfrm>
            <a:off x="1089023" y="182880"/>
            <a:ext cx="3112220" cy="585216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B07B3135-6576-3B4A-5B66-53136B69DE94}"/>
              </a:ext>
            </a:extLst>
          </p:cNvPr>
          <p:cNvPicPr>
            <a:picLocks noChangeAspect="1"/>
          </p:cNvPicPr>
          <p:nvPr/>
        </p:nvPicPr>
        <p:blipFill rotWithShape="1">
          <a:blip r:embed="rId5"/>
          <a:srcRect l="1544" t="4665" r="2156" b="668"/>
          <a:stretch/>
        </p:blipFill>
        <p:spPr>
          <a:xfrm>
            <a:off x="5409608" y="182880"/>
            <a:ext cx="5257800" cy="6492240"/>
          </a:xfrm>
          <a:prstGeom prst="rect">
            <a:avLst/>
          </a:prstGeom>
          <a:effectLst>
            <a:outerShdw blurRad="63500" sx="102000" sy="102000" algn="ctr" rotWithShape="0">
              <a:prstClr val="black">
                <a:alpha val="40000"/>
              </a:prstClr>
            </a:outerShdw>
          </a:effectLst>
        </p:spPr>
      </p:pic>
      <p:sp>
        <p:nvSpPr>
          <p:cNvPr id="12" name="Text Placeholder 3">
            <a:extLst>
              <a:ext uri="{FF2B5EF4-FFF2-40B4-BE49-F238E27FC236}">
                <a16:creationId xmlns:a16="http://schemas.microsoft.com/office/drawing/2014/main" id="{4E2CCB30-07F4-24D6-9ACB-05A4E274A492}"/>
              </a:ext>
            </a:extLst>
          </p:cNvPr>
          <p:cNvSpPr txBox="1">
            <a:spLocks/>
          </p:cNvSpPr>
          <p:nvPr/>
        </p:nvSpPr>
        <p:spPr>
          <a:xfrm>
            <a:off x="485873" y="6132538"/>
            <a:ext cx="4618689" cy="542582"/>
          </a:xfrm>
          <a:prstGeom prst="rect">
            <a:avLst/>
          </a:prstGeom>
          <a:solidFill>
            <a:schemeClr val="bg1"/>
          </a:solidFill>
          <a:effectLst>
            <a:outerShdw blurRad="63500" sx="102000" sy="102000" algn="ctr" rotWithShape="0">
              <a:prstClr val="black">
                <a:alpha val="40000"/>
              </a:prstClr>
            </a:outerShdw>
          </a:effectLst>
        </p:spPr>
        <p:txBody>
          <a:bodyPr vert="horz" lIns="0" tIns="45720" rIns="91440" bIns="45720" rtlCol="0" anchor="ctr" anchorCtr="0">
            <a:normAutofit fontScale="85000" lnSpcReduction="10000"/>
          </a:bodyPr>
          <a:lstStyle>
            <a:lvl1pPr marL="0" indent="0" algn="l" defTabSz="914400" rtl="0" eaLnBrk="1" latinLnBrk="0" hangingPunct="1">
              <a:lnSpc>
                <a:spcPct val="90000"/>
              </a:lnSpc>
              <a:spcBef>
                <a:spcPts val="1000"/>
              </a:spcBef>
              <a:buClr>
                <a:schemeClr val="accent1">
                  <a:lumMod val="90000"/>
                </a:schemeClr>
              </a:buClr>
              <a:buFont typeface="Segoe UI" panose="020B0502040204020203"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a:t>Legacy Zones &amp; DNS Head</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2CFC89B7-B5A4-0551-1F00-536288D29C51}"/>
                  </a:ext>
                </a:extLst>
              </p14:cNvPr>
              <p14:cNvContentPartPr/>
              <p14:nvPr/>
            </p14:nvContentPartPr>
            <p14:xfrm>
              <a:off x="2146575" y="5447230"/>
              <a:ext cx="1056600" cy="84600"/>
            </p14:xfrm>
          </p:contentPart>
        </mc:Choice>
        <mc:Fallback xmlns="">
          <p:pic>
            <p:nvPicPr>
              <p:cNvPr id="2" name="Ink 1">
                <a:extLst>
                  <a:ext uri="{FF2B5EF4-FFF2-40B4-BE49-F238E27FC236}">
                    <a16:creationId xmlns:a16="http://schemas.microsoft.com/office/drawing/2014/main" id="{2CFC89B7-B5A4-0551-1F00-536288D29C51}"/>
                  </a:ext>
                </a:extLst>
              </p:cNvPr>
              <p:cNvPicPr/>
              <p:nvPr/>
            </p:nvPicPr>
            <p:blipFill>
              <a:blip r:embed="rId7"/>
              <a:stretch>
                <a:fillRect/>
              </a:stretch>
            </p:blipFill>
            <p:spPr>
              <a:xfrm>
                <a:off x="2092575" y="5339230"/>
                <a:ext cx="1164240" cy="300240"/>
              </a:xfrm>
              <a:prstGeom prst="rect">
                <a:avLst/>
              </a:prstGeom>
            </p:spPr>
          </p:pic>
        </mc:Fallback>
      </mc:AlternateContent>
    </p:spTree>
    <p:extLst>
      <p:ext uri="{BB962C8B-B14F-4D97-AF65-F5344CB8AC3E}">
        <p14:creationId xmlns:p14="http://schemas.microsoft.com/office/powerpoint/2010/main" val="16600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pic>
        <p:nvPicPr>
          <p:cNvPr id="11" name="Picture 10">
            <a:extLst>
              <a:ext uri="{FF2B5EF4-FFF2-40B4-BE49-F238E27FC236}">
                <a16:creationId xmlns:a16="http://schemas.microsoft.com/office/drawing/2014/main" id="{B07B3135-6576-3B4A-5B66-53136B69DE94}"/>
              </a:ext>
            </a:extLst>
          </p:cNvPr>
          <p:cNvPicPr>
            <a:picLocks noChangeAspect="1"/>
          </p:cNvPicPr>
          <p:nvPr/>
        </p:nvPicPr>
        <p:blipFill rotWithShape="1">
          <a:blip r:embed="rId4"/>
          <a:srcRect l="1544" t="4665" r="2156" b="668"/>
          <a:stretch/>
        </p:blipFill>
        <p:spPr>
          <a:xfrm>
            <a:off x="6836943" y="104197"/>
            <a:ext cx="5257800" cy="6492240"/>
          </a:xfrm>
          <a:prstGeom prst="rect">
            <a:avLst/>
          </a:prstGeom>
          <a:effectLst>
            <a:outerShdw blurRad="63500" sx="102000" sy="102000" algn="ctr" rotWithShape="0">
              <a:prstClr val="black">
                <a:alpha val="40000"/>
              </a:prstClr>
            </a:outerShdw>
          </a:effectLst>
        </p:spPr>
      </p:pic>
      <p:sp>
        <p:nvSpPr>
          <p:cNvPr id="12" name="Text Placeholder 3">
            <a:extLst>
              <a:ext uri="{FF2B5EF4-FFF2-40B4-BE49-F238E27FC236}">
                <a16:creationId xmlns:a16="http://schemas.microsoft.com/office/drawing/2014/main" id="{4E2CCB30-07F4-24D6-9ACB-05A4E274A492}"/>
              </a:ext>
            </a:extLst>
          </p:cNvPr>
          <p:cNvSpPr txBox="1">
            <a:spLocks/>
          </p:cNvSpPr>
          <p:nvPr/>
        </p:nvSpPr>
        <p:spPr>
          <a:xfrm>
            <a:off x="485873" y="6132538"/>
            <a:ext cx="4618689" cy="542582"/>
          </a:xfrm>
          <a:prstGeom prst="rect">
            <a:avLst/>
          </a:prstGeom>
          <a:solidFill>
            <a:schemeClr val="bg1"/>
          </a:solidFill>
          <a:effectLst>
            <a:outerShdw blurRad="63500" sx="102000" sy="102000" algn="ctr" rotWithShape="0">
              <a:prstClr val="black">
                <a:alpha val="40000"/>
              </a:prstClr>
            </a:outerShdw>
          </a:effectLst>
        </p:spPr>
        <p:txBody>
          <a:bodyPr vert="horz" lIns="0" tIns="45720" rIns="91440" bIns="45720" rtlCol="0" anchor="ctr" anchorCtr="0">
            <a:normAutofit fontScale="85000" lnSpcReduction="10000"/>
          </a:bodyPr>
          <a:lstStyle>
            <a:lvl1pPr marL="0" indent="0" algn="l" defTabSz="914400" rtl="0" eaLnBrk="1" latinLnBrk="0" hangingPunct="1">
              <a:lnSpc>
                <a:spcPct val="90000"/>
              </a:lnSpc>
              <a:spcBef>
                <a:spcPts val="1000"/>
              </a:spcBef>
              <a:buClr>
                <a:schemeClr val="accent1">
                  <a:lumMod val="90000"/>
                </a:schemeClr>
              </a:buClr>
              <a:buFont typeface="Segoe UI" panose="020B0502040204020203"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a:t>Legacy Zones &amp; DNS Head</a:t>
            </a:r>
          </a:p>
        </p:txBody>
      </p:sp>
      <p:pic>
        <p:nvPicPr>
          <p:cNvPr id="2" name="Picture 1">
            <a:extLst>
              <a:ext uri="{FF2B5EF4-FFF2-40B4-BE49-F238E27FC236}">
                <a16:creationId xmlns:a16="http://schemas.microsoft.com/office/drawing/2014/main" id="{8570B18B-C5BC-F76A-FF52-A7356A493551}"/>
              </a:ext>
            </a:extLst>
          </p:cNvPr>
          <p:cNvPicPr>
            <a:picLocks noChangeAspect="1"/>
          </p:cNvPicPr>
          <p:nvPr/>
        </p:nvPicPr>
        <p:blipFill rotWithShape="1">
          <a:blip r:embed="rId5"/>
          <a:srcRect l="1040" t="10525" r="-17" b="863"/>
          <a:stretch/>
        </p:blipFill>
        <p:spPr>
          <a:xfrm>
            <a:off x="185181" y="804672"/>
            <a:ext cx="6583680" cy="4572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99281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4"/>
          <a:srcRect r="18838" b="-1"/>
          <a:stretch/>
        </p:blipFill>
        <p:spPr>
          <a:xfrm>
            <a:off x="5299076" y="10"/>
            <a:ext cx="6892924" cy="6857989"/>
          </a:xfrm>
          <a:noFill/>
        </p:spPr>
      </p:pic>
      <p:sp>
        <p:nvSpPr>
          <p:cNvPr id="12" name="Text Placeholder 3">
            <a:extLst>
              <a:ext uri="{FF2B5EF4-FFF2-40B4-BE49-F238E27FC236}">
                <a16:creationId xmlns:a16="http://schemas.microsoft.com/office/drawing/2014/main" id="{4E2CCB30-07F4-24D6-9ACB-05A4E274A492}"/>
              </a:ext>
            </a:extLst>
          </p:cNvPr>
          <p:cNvSpPr txBox="1">
            <a:spLocks/>
          </p:cNvSpPr>
          <p:nvPr/>
        </p:nvSpPr>
        <p:spPr>
          <a:xfrm>
            <a:off x="485873" y="6132538"/>
            <a:ext cx="4618689" cy="542582"/>
          </a:xfrm>
          <a:prstGeom prst="rect">
            <a:avLst/>
          </a:prstGeom>
          <a:solidFill>
            <a:schemeClr val="bg1"/>
          </a:solidFill>
          <a:effectLst>
            <a:outerShdw blurRad="63500" sx="102000" sy="102000" algn="ctr" rotWithShape="0">
              <a:prstClr val="black">
                <a:alpha val="40000"/>
              </a:prstClr>
            </a:outerShdw>
          </a:effectLst>
        </p:spPr>
        <p:txBody>
          <a:bodyPr vert="horz" lIns="0" tIns="45720" rIns="91440" bIns="45720" rtlCol="0" anchor="ctr" anchorCtr="0">
            <a:normAutofit fontScale="85000" lnSpcReduction="10000"/>
          </a:bodyPr>
          <a:lstStyle>
            <a:lvl1pPr marL="0" indent="0" algn="l" defTabSz="914400" rtl="0" eaLnBrk="1" latinLnBrk="0" hangingPunct="1">
              <a:lnSpc>
                <a:spcPct val="90000"/>
              </a:lnSpc>
              <a:spcBef>
                <a:spcPts val="1000"/>
              </a:spcBef>
              <a:buClr>
                <a:schemeClr val="accent1">
                  <a:lumMod val="90000"/>
                </a:schemeClr>
              </a:buClr>
              <a:buFont typeface="Segoe UI" panose="020B0502040204020203"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Clr>
                <a:schemeClr val="accent1">
                  <a:lumMod val="90000"/>
                </a:schemeClr>
              </a:buClr>
              <a:buFont typeface="Segoe UI" panose="020B0502040204020203"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dirty="0"/>
              <a:t>Zone Order of Precedence</a:t>
            </a:r>
          </a:p>
        </p:txBody>
      </p:sp>
      <p:pic>
        <p:nvPicPr>
          <p:cNvPr id="1026" name="Picture 2" descr="thumbnail image 2 of blog post titled &#10; &#10; &#10;  &#10; &#10; &#10; &#10;    &#10;  &#10;   &#10;    &#10;      &#10;       Am I Seeing Double? The case of &quot;Multiple copies of the same DNS zone&quot;&#10;       &#10;      &#10;     &#10;   &#10;  &#10; &#10;   &#10; &#10; &#10; &#10; &#10; &#10;">
            <a:extLst>
              <a:ext uri="{FF2B5EF4-FFF2-40B4-BE49-F238E27FC236}">
                <a16:creationId xmlns:a16="http://schemas.microsoft.com/office/drawing/2014/main" id="{5347CD39-74B9-8A63-7438-AB65020458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037" y="551145"/>
            <a:ext cx="7349368" cy="34024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515839-1B12-A314-2A20-A5E58878C8E3}"/>
              </a:ext>
            </a:extLst>
          </p:cNvPr>
          <p:cNvPicPr>
            <a:picLocks noChangeAspect="1"/>
          </p:cNvPicPr>
          <p:nvPr/>
        </p:nvPicPr>
        <p:blipFill>
          <a:blip r:embed="rId6"/>
          <a:stretch>
            <a:fillRect/>
          </a:stretch>
        </p:blipFill>
        <p:spPr>
          <a:xfrm>
            <a:off x="7692405" y="2624202"/>
            <a:ext cx="4247241" cy="3897194"/>
          </a:xfrm>
          <a:prstGeom prst="rect">
            <a:avLst/>
          </a:prstGeom>
        </p:spPr>
      </p:pic>
    </p:spTree>
    <p:extLst>
      <p:ext uri="{BB962C8B-B14F-4D97-AF65-F5344CB8AC3E}">
        <p14:creationId xmlns:p14="http://schemas.microsoft.com/office/powerpoint/2010/main" val="423394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457200"/>
            <a:ext cx="3932237" cy="2971800"/>
          </a:xfrm>
        </p:spPr>
        <p:txBody>
          <a:bodyPr anchor="b">
            <a:normAutofit/>
          </a:bodyPr>
          <a:lstStyle/>
          <a:p>
            <a:r>
              <a:rPr lang="en-US"/>
              <a:t>Shay Ber: </a:t>
            </a:r>
            <a:r>
              <a:rPr lang="en-US" err="1"/>
              <a:t>DnsAdmins</a:t>
            </a:r>
            <a:endParaRPr lang="en-US"/>
          </a:p>
        </p:txBody>
      </p:sp>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839788" y="3715352"/>
            <a:ext cx="3932237" cy="2507648"/>
          </a:xfrm>
        </p:spPr>
        <p:txBody>
          <a:bodyPr>
            <a:normAutofit lnSpcReduction="10000"/>
          </a:bodyPr>
          <a:lstStyle/>
          <a:p>
            <a:pPr marL="285750" indent="-285750">
              <a:buFont typeface="Arial" panose="020B0604020202020204" pitchFamily="34" charset="0"/>
              <a:buChar char="•"/>
            </a:pPr>
            <a:r>
              <a:rPr lang="en-US" dirty="0"/>
              <a:t>(Were) able to replace DLLs  on DNS Servers aka DCs in most environments</a:t>
            </a:r>
          </a:p>
          <a:p>
            <a:pPr marL="285750" indent="-285750">
              <a:buFont typeface="Arial" panose="020B0604020202020204" pitchFamily="34" charset="0"/>
              <a:buChar char="•"/>
            </a:pPr>
            <a:r>
              <a:rPr lang="en-US" dirty="0"/>
              <a:t>Reported in 2017, not resolved until 2021! (and then only Server 2012+)</a:t>
            </a:r>
          </a:p>
          <a:p>
            <a:pPr marL="285750" indent="-285750">
              <a:buFont typeface="Arial" panose="020B0604020202020204" pitchFamily="34" charset="0"/>
              <a:buChar char="•"/>
            </a:pPr>
            <a:r>
              <a:rPr lang="en-US" dirty="0"/>
              <a:t>Safe now…?</a:t>
            </a:r>
          </a:p>
          <a:p>
            <a:pPr marL="285750" indent="-285750">
              <a:buFont typeface="Arial" panose="020B0604020202020204" pitchFamily="34" charset="0"/>
              <a:buChar char="•"/>
            </a:pPr>
            <a:r>
              <a:rPr lang="en-US" dirty="0"/>
              <a:t>Not protected by </a:t>
            </a:r>
            <a:r>
              <a:rPr lang="en-US" strike="sngStrike" dirty="0" err="1"/>
              <a:t>SDProp+</a:t>
            </a:r>
            <a:r>
              <a:rPr lang="en-US" dirty="0" err="1"/>
              <a:t>AdminSDHolder</a:t>
            </a:r>
            <a:endParaRPr lang="en-US" dirty="0"/>
          </a:p>
          <a:p>
            <a:pPr marL="285750" indent="-285750">
              <a:buFont typeface="Arial" panose="020B0604020202020204" pitchFamily="34" charset="0"/>
              <a:buChar char="•"/>
            </a:pPr>
            <a:r>
              <a:rPr lang="en-US" dirty="0"/>
              <a:t>Many paths to attack</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3484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457200"/>
            <a:ext cx="3932237" cy="2971800"/>
          </a:xfrm>
        </p:spPr>
        <p:txBody>
          <a:bodyPr anchor="b">
            <a:normAutofit/>
          </a:bodyPr>
          <a:lstStyle/>
          <a:p>
            <a:r>
              <a:rPr lang="en-US"/>
              <a:t>Shay Ber: </a:t>
            </a:r>
            <a:r>
              <a:rPr lang="en-US" err="1"/>
              <a:t>DnsAdmins</a:t>
            </a:r>
            <a:endParaRPr lang="en-US"/>
          </a:p>
        </p:txBody>
      </p:sp>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839788" y="3715352"/>
            <a:ext cx="3932237" cy="2507648"/>
          </a:xfrm>
        </p:spPr>
        <p:txBody>
          <a:bodyPr>
            <a:normAutofit lnSpcReduction="10000"/>
          </a:bodyPr>
          <a:lstStyle/>
          <a:p>
            <a:pPr marL="285750" indent="-285750">
              <a:buFont typeface="Arial" panose="020B0604020202020204" pitchFamily="34" charset="0"/>
              <a:buChar char="•"/>
            </a:pPr>
            <a:r>
              <a:rPr lang="en-US"/>
              <a:t>Able to replace DLLs  on DNS Servers aka DCs in most environments</a:t>
            </a:r>
          </a:p>
          <a:p>
            <a:pPr marL="285750" indent="-285750">
              <a:buFont typeface="Arial" panose="020B0604020202020204" pitchFamily="34" charset="0"/>
              <a:buChar char="•"/>
            </a:pPr>
            <a:r>
              <a:rPr lang="en-US"/>
              <a:t>Reported in 2017, not resolved until 2021! (and then only Server 2012+)</a:t>
            </a:r>
          </a:p>
          <a:p>
            <a:pPr marL="285750" indent="-285750">
              <a:buFont typeface="Arial" panose="020B0604020202020204" pitchFamily="34" charset="0"/>
              <a:buChar char="•"/>
            </a:pPr>
            <a:r>
              <a:rPr lang="en-US"/>
              <a:t>Safe now…?</a:t>
            </a:r>
          </a:p>
          <a:p>
            <a:pPr marL="285750" indent="-285750">
              <a:buFont typeface="Arial" panose="020B0604020202020204" pitchFamily="34" charset="0"/>
              <a:buChar char="•"/>
            </a:pPr>
            <a:r>
              <a:rPr lang="en-US"/>
              <a:t>Not protected by </a:t>
            </a:r>
            <a:r>
              <a:rPr lang="en-US" err="1"/>
              <a:t>SDProp+AdminSDHolder</a:t>
            </a:r>
            <a:endParaRPr lang="en-US"/>
          </a:p>
          <a:p>
            <a:pPr marL="285750" indent="-285750">
              <a:buFont typeface="Arial" panose="020B0604020202020204" pitchFamily="34" charset="0"/>
              <a:buChar char="•"/>
            </a:pPr>
            <a:r>
              <a:rPr lang="en-US"/>
              <a:t>Many paths to attack</a:t>
            </a:r>
          </a:p>
          <a:p>
            <a:pPr marL="285750" indent="-285750">
              <a:buFont typeface="Arial" panose="020B0604020202020204" pitchFamily="34" charset="0"/>
              <a:buChar char="•"/>
            </a:pPr>
            <a:endParaRPr lang="en-US"/>
          </a:p>
        </p:txBody>
      </p:sp>
      <p:pic>
        <p:nvPicPr>
          <p:cNvPr id="6" name="Picture 5">
            <a:extLst>
              <a:ext uri="{FF2B5EF4-FFF2-40B4-BE49-F238E27FC236}">
                <a16:creationId xmlns:a16="http://schemas.microsoft.com/office/drawing/2014/main" id="{2BED8A9B-B7E8-15DB-80E9-C041FD22F98B}"/>
              </a:ext>
            </a:extLst>
          </p:cNvPr>
          <p:cNvPicPr>
            <a:picLocks noChangeAspect="1"/>
          </p:cNvPicPr>
          <p:nvPr/>
        </p:nvPicPr>
        <p:blipFill>
          <a:blip r:embed="rId4"/>
          <a:stretch>
            <a:fillRect/>
          </a:stretch>
        </p:blipFill>
        <p:spPr>
          <a:xfrm>
            <a:off x="261115" y="712177"/>
            <a:ext cx="7750635" cy="5433646"/>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D9DC9666-B684-596C-25B2-852F0BA200CA}"/>
              </a:ext>
            </a:extLst>
          </p:cNvPr>
          <p:cNvPicPr>
            <a:picLocks noChangeAspect="1"/>
          </p:cNvPicPr>
          <p:nvPr/>
        </p:nvPicPr>
        <p:blipFill>
          <a:blip r:embed="rId5"/>
          <a:stretch>
            <a:fillRect/>
          </a:stretch>
        </p:blipFill>
        <p:spPr>
          <a:xfrm>
            <a:off x="6173414" y="1943100"/>
            <a:ext cx="5946809" cy="48064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25264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8" y="457200"/>
            <a:ext cx="3932237" cy="2971800"/>
          </a:xfrm>
        </p:spPr>
        <p:txBody>
          <a:bodyPr anchor="b">
            <a:normAutofit/>
          </a:bodyPr>
          <a:lstStyle/>
          <a:p>
            <a:r>
              <a:rPr lang="en-US"/>
              <a:t>Shay Ber: </a:t>
            </a:r>
            <a:r>
              <a:rPr lang="en-US" err="1"/>
              <a:t>DnsAdmins</a:t>
            </a:r>
            <a:endParaRPr lang="en-US"/>
          </a:p>
        </p:txBody>
      </p:sp>
      <p:pic>
        <p:nvPicPr>
          <p:cNvPr id="8" name="Picture Placeholder 7" descr="A couple of cupcakes with frosting and pink frosting&#10;&#10;Description automatically generated with medium confidence">
            <a:extLst>
              <a:ext uri="{FF2B5EF4-FFF2-40B4-BE49-F238E27FC236}">
                <a16:creationId xmlns:a16="http://schemas.microsoft.com/office/drawing/2014/main" id="{BDD2D12B-C2D6-9458-9429-2CADE94377A6}"/>
              </a:ext>
            </a:extLst>
          </p:cNvPr>
          <p:cNvPicPr>
            <a:picLocks noGrp="1" noChangeAspect="1"/>
          </p:cNvPicPr>
          <p:nvPr>
            <p:ph type="pic" idx="1"/>
          </p:nvPr>
        </p:nvPicPr>
        <p:blipFill rotWithShape="1">
          <a:blip r:embed="rId3"/>
          <a:srcRect r="18838" b="-1"/>
          <a:stretch/>
        </p:blipFill>
        <p:spPr>
          <a:xfrm>
            <a:off x="5299076" y="10"/>
            <a:ext cx="6892924" cy="6857989"/>
          </a:xfrm>
          <a:noFill/>
        </p:spPr>
      </p:pic>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839788" y="3715352"/>
            <a:ext cx="3932237" cy="2507648"/>
          </a:xfrm>
        </p:spPr>
        <p:txBody>
          <a:bodyPr>
            <a:normAutofit lnSpcReduction="10000"/>
          </a:bodyPr>
          <a:lstStyle/>
          <a:p>
            <a:pPr marL="285750" indent="-285750">
              <a:buFont typeface="Arial" panose="020B0604020202020204" pitchFamily="34" charset="0"/>
              <a:buChar char="•"/>
            </a:pPr>
            <a:r>
              <a:rPr lang="en-US" dirty="0"/>
              <a:t>Able to replace DLLs  on DNS Servers aka DCs in most environments</a:t>
            </a:r>
          </a:p>
          <a:p>
            <a:pPr marL="285750" indent="-285750">
              <a:buFont typeface="Arial" panose="020B0604020202020204" pitchFamily="34" charset="0"/>
              <a:buChar char="•"/>
            </a:pPr>
            <a:r>
              <a:rPr lang="en-US" dirty="0"/>
              <a:t>Reported in 2017, not resolved until 2021! (and then only Server 2012+)</a:t>
            </a:r>
          </a:p>
          <a:p>
            <a:pPr marL="285750" indent="-285750">
              <a:buFont typeface="Arial" panose="020B0604020202020204" pitchFamily="34" charset="0"/>
              <a:buChar char="•"/>
            </a:pPr>
            <a:r>
              <a:rPr lang="en-US" dirty="0"/>
              <a:t>Safe now…?</a:t>
            </a:r>
          </a:p>
          <a:p>
            <a:pPr marL="285750" indent="-285750">
              <a:buFont typeface="Arial" panose="020B0604020202020204" pitchFamily="34" charset="0"/>
              <a:buChar char="•"/>
            </a:pPr>
            <a:r>
              <a:rPr lang="en-US" dirty="0"/>
              <a:t>Not protected by </a:t>
            </a:r>
            <a:r>
              <a:rPr lang="en-US" strike="sngStrike" dirty="0" err="1"/>
              <a:t>SDProp+</a:t>
            </a:r>
            <a:r>
              <a:rPr lang="en-US" dirty="0" err="1"/>
              <a:t>AdminSDHolder</a:t>
            </a:r>
            <a:endParaRPr lang="en-US" dirty="0"/>
          </a:p>
          <a:p>
            <a:pPr marL="285750" indent="-285750">
              <a:buFont typeface="Arial" panose="020B0604020202020204" pitchFamily="34" charset="0"/>
              <a:buChar char="•"/>
            </a:pPr>
            <a:r>
              <a:rPr lang="en-US" dirty="0"/>
              <a:t>Many paths to attack</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5031CE2-63B5-8489-2C3C-F794757CFBF9}"/>
              </a:ext>
            </a:extLst>
          </p:cNvPr>
          <p:cNvPicPr>
            <a:picLocks noChangeAspect="1"/>
          </p:cNvPicPr>
          <p:nvPr/>
        </p:nvPicPr>
        <p:blipFill rotWithShape="1">
          <a:blip r:embed="rId4"/>
          <a:srcRect l="951" t="1201" r="725" b="169"/>
          <a:stretch/>
        </p:blipFill>
        <p:spPr>
          <a:xfrm>
            <a:off x="5678579" y="685800"/>
            <a:ext cx="5577840" cy="5486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391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955376-8A87-4FCE-982E-A82AA3360D30}"/>
              </a:ext>
            </a:extLst>
          </p:cNvPr>
          <p:cNvSpPr>
            <a:spLocks noGrp="1"/>
          </p:cNvSpPr>
          <p:nvPr>
            <p:ph type="title"/>
          </p:nvPr>
        </p:nvSpPr>
        <p:spPr>
          <a:xfrm>
            <a:off x="354000" y="5584135"/>
            <a:ext cx="11484000" cy="1273865"/>
          </a:xfrm>
        </p:spPr>
        <p:txBody>
          <a:bodyPr/>
          <a:lstStyle/>
          <a:p>
            <a:pPr algn="ctr"/>
            <a:r>
              <a:rPr lang="en-US" sz="8000"/>
              <a:t>Something New</a:t>
            </a:r>
          </a:p>
        </p:txBody>
      </p:sp>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br>
              <a:rPr lang="en-US" noProof="1"/>
            </a:br>
            <a:endParaRPr lang="en-US" noProof="1"/>
          </a:p>
        </p:txBody>
      </p:sp>
    </p:spTree>
    <p:extLst>
      <p:ext uri="{BB962C8B-B14F-4D97-AF65-F5344CB8AC3E}">
        <p14:creationId xmlns:p14="http://schemas.microsoft.com/office/powerpoint/2010/main" val="2210825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446088" y="455613"/>
            <a:ext cx="3592511" cy="533400"/>
          </a:xfrm>
        </p:spPr>
        <p:txBody>
          <a:bodyPr anchor="b">
            <a:normAutofit/>
          </a:bodyPr>
          <a:lstStyle/>
          <a:p>
            <a:r>
              <a:rPr lang="en-US"/>
              <a:t>Evil Sinkhole</a:t>
            </a:r>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446088" y="1275365"/>
            <a:ext cx="3719512" cy="4388835"/>
          </a:xfrm>
        </p:spPr>
        <p:txBody>
          <a:bodyPr>
            <a:normAutofit/>
          </a:bodyPr>
          <a:lstStyle/>
          <a:p>
            <a:pPr marL="285750" indent="-285750">
              <a:buFont typeface="Arial" panose="020B0604020202020204" pitchFamily="34" charset="0"/>
              <a:buChar char="•"/>
            </a:pPr>
            <a:r>
              <a:rPr lang="en-US" dirty="0"/>
              <a:t>Create new DNS Zones</a:t>
            </a:r>
          </a:p>
          <a:p>
            <a:pPr marL="742950" lvl="1" indent="-285750">
              <a:buFont typeface="Arial" panose="020B0604020202020204" pitchFamily="34" charset="0"/>
              <a:buChar char="•"/>
            </a:pPr>
            <a:r>
              <a:rPr lang="en-US" dirty="0" err="1">
                <a:solidFill>
                  <a:schemeClr val="bg1"/>
                </a:solidFill>
              </a:rPr>
              <a:t>DomainDNSZones</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Legacy Zones</a:t>
            </a:r>
          </a:p>
          <a:p>
            <a:pPr marL="742950" lvl="1" indent="-285750">
              <a:buFont typeface="Arial" panose="020B0604020202020204" pitchFamily="34" charset="0"/>
              <a:buChar char="•"/>
            </a:pPr>
            <a:r>
              <a:rPr lang="en-US" dirty="0">
                <a:solidFill>
                  <a:schemeClr val="bg1"/>
                </a:solidFill>
              </a:rPr>
              <a:t>Local Zones (not replicated)</a:t>
            </a:r>
          </a:p>
          <a:p>
            <a:pPr marL="285750" indent="-285750">
              <a:buFont typeface="Arial" panose="020B0604020202020204" pitchFamily="34" charset="0"/>
              <a:buChar char="•"/>
            </a:pPr>
            <a:r>
              <a:rPr lang="en-US" dirty="0"/>
              <a:t>Create new Conditional Forwarders</a:t>
            </a:r>
          </a:p>
          <a:p>
            <a:pPr marL="285750" indent="-285750">
              <a:buFont typeface="Arial" panose="020B0604020202020204" pitchFamily="34" charset="0"/>
              <a:buChar char="•"/>
            </a:pPr>
            <a:r>
              <a:rPr lang="en-US" dirty="0"/>
              <a:t>Send traffic to:</a:t>
            </a:r>
          </a:p>
          <a:p>
            <a:pPr marL="742950" lvl="1" indent="-285750">
              <a:buFont typeface="Arial" panose="020B0604020202020204" pitchFamily="34" charset="0"/>
              <a:buChar char="•"/>
            </a:pPr>
            <a:r>
              <a:rPr lang="en-US" sz="1600" dirty="0">
                <a:solidFill>
                  <a:schemeClr val="bg1"/>
                </a:solidFill>
              </a:rPr>
              <a:t>Attacker-controlled DNS</a:t>
            </a:r>
          </a:p>
          <a:p>
            <a:pPr marL="742950" lvl="1" indent="-285750">
              <a:buFont typeface="Arial" panose="020B0604020202020204" pitchFamily="34" charset="0"/>
              <a:buChar char="•"/>
            </a:pPr>
            <a:r>
              <a:rPr lang="en-US" sz="1600" dirty="0">
                <a:solidFill>
                  <a:schemeClr val="bg1"/>
                </a:solidFill>
              </a:rPr>
              <a:t>Attacker-controlled device</a:t>
            </a:r>
          </a:p>
          <a:p>
            <a:pPr marL="742950" lvl="1" indent="-285750">
              <a:buFont typeface="Arial" panose="020B0604020202020204" pitchFamily="34" charset="0"/>
              <a:buChar char="•"/>
            </a:pPr>
            <a:r>
              <a:rPr lang="en-US" sz="1600" dirty="0">
                <a:solidFill>
                  <a:schemeClr val="bg1"/>
                </a:solidFill>
              </a:rPr>
              <a:t>Nothing</a:t>
            </a:r>
          </a:p>
        </p:txBody>
      </p:sp>
      <p:pic>
        <p:nvPicPr>
          <p:cNvPr id="6" name="Picture Placeholder 5" descr="A ring on a table&#10;&#10;Description automatically generated with low confidence">
            <a:extLst>
              <a:ext uri="{FF2B5EF4-FFF2-40B4-BE49-F238E27FC236}">
                <a16:creationId xmlns:a16="http://schemas.microsoft.com/office/drawing/2014/main" id="{7955D971-F409-AF28-5E86-A0C9BF100531}"/>
              </a:ext>
            </a:extLst>
          </p:cNvPr>
          <p:cNvPicPr>
            <a:picLocks noGrp="1" noChangeAspect="1"/>
          </p:cNvPicPr>
          <p:nvPr>
            <p:ph type="pic" idx="1"/>
          </p:nvPr>
        </p:nvPicPr>
        <p:blipFill>
          <a:blip r:embed="rId3"/>
          <a:srcRect t="24701" b="24701"/>
          <a:stretch>
            <a:fillRect/>
          </a:stretch>
        </p:blipFill>
        <p:spPr>
          <a:xfrm>
            <a:off x="4590941" y="1"/>
            <a:ext cx="9036159" cy="6857999"/>
          </a:xfrm>
        </p:spPr>
      </p:pic>
    </p:spTree>
    <p:extLst>
      <p:ext uri="{BB962C8B-B14F-4D97-AF65-F5344CB8AC3E}">
        <p14:creationId xmlns:p14="http://schemas.microsoft.com/office/powerpoint/2010/main" val="158175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446088" y="455613"/>
            <a:ext cx="3592511" cy="533400"/>
          </a:xfrm>
        </p:spPr>
        <p:txBody>
          <a:bodyPr anchor="b">
            <a:normAutofit/>
          </a:bodyPr>
          <a:lstStyle/>
          <a:p>
            <a:r>
              <a:rPr lang="en-US"/>
              <a:t>Evil Sinkhole</a:t>
            </a:r>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446088" y="1275365"/>
            <a:ext cx="3719512" cy="4388835"/>
          </a:xfrm>
        </p:spPr>
        <p:txBody>
          <a:bodyPr>
            <a:normAutofit/>
          </a:bodyPr>
          <a:lstStyle/>
          <a:p>
            <a:pPr marL="285750" indent="-285750">
              <a:buFont typeface="Arial" panose="020B0604020202020204" pitchFamily="34" charset="0"/>
              <a:buChar char="•"/>
            </a:pPr>
            <a:r>
              <a:rPr lang="en-US" dirty="0"/>
              <a:t>Create new DNS Zones</a:t>
            </a:r>
          </a:p>
          <a:p>
            <a:pPr marL="742950" lvl="1" indent="-285750">
              <a:buFont typeface="Arial" panose="020B0604020202020204" pitchFamily="34" charset="0"/>
              <a:buChar char="•"/>
            </a:pPr>
            <a:r>
              <a:rPr lang="en-US" dirty="0" err="1">
                <a:solidFill>
                  <a:schemeClr val="bg1"/>
                </a:solidFill>
              </a:rPr>
              <a:t>DomainDNSZones</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Legacy Zones</a:t>
            </a:r>
          </a:p>
          <a:p>
            <a:pPr marL="742950" lvl="1" indent="-285750">
              <a:buFont typeface="Arial" panose="020B0604020202020204" pitchFamily="34" charset="0"/>
              <a:buChar char="•"/>
            </a:pPr>
            <a:r>
              <a:rPr lang="en-US" dirty="0">
                <a:solidFill>
                  <a:schemeClr val="bg1"/>
                </a:solidFill>
              </a:rPr>
              <a:t>Local Zones (not replicated)</a:t>
            </a:r>
          </a:p>
          <a:p>
            <a:pPr marL="285750" indent="-285750">
              <a:buFont typeface="Arial" panose="020B0604020202020204" pitchFamily="34" charset="0"/>
              <a:buChar char="•"/>
            </a:pPr>
            <a:r>
              <a:rPr lang="en-US" dirty="0">
                <a:solidFill>
                  <a:schemeClr val="tx1">
                    <a:lumMod val="75000"/>
                    <a:lumOff val="25000"/>
                  </a:schemeClr>
                </a:solidFill>
              </a:rPr>
              <a:t>Create new Conditional Forwarders</a:t>
            </a:r>
          </a:p>
          <a:p>
            <a:pPr marL="285750" indent="-285750">
              <a:buFont typeface="Arial" panose="020B0604020202020204" pitchFamily="34" charset="0"/>
              <a:buChar char="•"/>
            </a:pPr>
            <a:r>
              <a:rPr lang="en-US" dirty="0">
                <a:solidFill>
                  <a:schemeClr val="tx1">
                    <a:lumMod val="75000"/>
                    <a:lumOff val="25000"/>
                  </a:schemeClr>
                </a:solidFill>
              </a:rPr>
              <a:t>Send traffic to:</a:t>
            </a:r>
          </a:p>
          <a:p>
            <a:pPr marL="742950" lvl="1" indent="-285750">
              <a:buFont typeface="Arial" panose="020B0604020202020204" pitchFamily="34" charset="0"/>
              <a:buChar char="•"/>
            </a:pPr>
            <a:r>
              <a:rPr lang="en-US" sz="1600" dirty="0"/>
              <a:t>Attacker-controlled DNS</a:t>
            </a:r>
          </a:p>
          <a:p>
            <a:pPr marL="742950" lvl="1" indent="-285750">
              <a:buFont typeface="Arial" panose="020B0604020202020204" pitchFamily="34" charset="0"/>
              <a:buChar char="•"/>
            </a:pPr>
            <a:r>
              <a:rPr lang="en-US" sz="1600" dirty="0"/>
              <a:t>Attacker-controlled device</a:t>
            </a:r>
          </a:p>
          <a:p>
            <a:pPr marL="742950" lvl="1" indent="-285750">
              <a:buFont typeface="Arial" panose="020B0604020202020204" pitchFamily="34" charset="0"/>
              <a:buChar char="•"/>
            </a:pPr>
            <a:r>
              <a:rPr lang="en-US" sz="1600" dirty="0"/>
              <a:t>Nothing</a:t>
            </a:r>
          </a:p>
        </p:txBody>
      </p:sp>
      <p:pic>
        <p:nvPicPr>
          <p:cNvPr id="6" name="Picture Placeholder 5" descr="A ring on a table&#10;&#10;Description automatically generated with low confidence">
            <a:extLst>
              <a:ext uri="{FF2B5EF4-FFF2-40B4-BE49-F238E27FC236}">
                <a16:creationId xmlns:a16="http://schemas.microsoft.com/office/drawing/2014/main" id="{7955D971-F409-AF28-5E86-A0C9BF100531}"/>
              </a:ext>
            </a:extLst>
          </p:cNvPr>
          <p:cNvPicPr>
            <a:picLocks noGrp="1" noChangeAspect="1"/>
          </p:cNvPicPr>
          <p:nvPr>
            <p:ph type="pic" idx="1"/>
          </p:nvPr>
        </p:nvPicPr>
        <p:blipFill>
          <a:blip r:embed="rId3"/>
          <a:srcRect t="24701" b="24701"/>
          <a:stretch>
            <a:fillRect/>
          </a:stretch>
        </p:blipFill>
        <p:spPr>
          <a:xfrm>
            <a:off x="4590941" y="1"/>
            <a:ext cx="9036159" cy="6857999"/>
          </a:xfrm>
        </p:spPr>
      </p:pic>
      <p:pic>
        <p:nvPicPr>
          <p:cNvPr id="5" name="Picture 4">
            <a:extLst>
              <a:ext uri="{FF2B5EF4-FFF2-40B4-BE49-F238E27FC236}">
                <a16:creationId xmlns:a16="http://schemas.microsoft.com/office/drawing/2014/main" id="{985BA72C-8358-B4D8-7B33-44AC90A19555}"/>
              </a:ext>
            </a:extLst>
          </p:cNvPr>
          <p:cNvPicPr>
            <a:picLocks noChangeAspect="1"/>
          </p:cNvPicPr>
          <p:nvPr/>
        </p:nvPicPr>
        <p:blipFill rotWithShape="1">
          <a:blip r:embed="rId4"/>
          <a:srcRect l="447" t="573" r="192" b="573"/>
          <a:stretch/>
        </p:blipFill>
        <p:spPr>
          <a:xfrm>
            <a:off x="4376721" y="223662"/>
            <a:ext cx="9052560" cy="649224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6143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446088" y="455613"/>
            <a:ext cx="3592511" cy="533400"/>
          </a:xfrm>
        </p:spPr>
        <p:txBody>
          <a:bodyPr anchor="b">
            <a:normAutofit/>
          </a:bodyPr>
          <a:lstStyle/>
          <a:p>
            <a:r>
              <a:rPr lang="en-US"/>
              <a:t>Evil Sinkhole</a:t>
            </a:r>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446088" y="1275365"/>
            <a:ext cx="3719512" cy="4388835"/>
          </a:xfrm>
        </p:spPr>
        <p:txBody>
          <a:bodyPr>
            <a:normAutofit/>
          </a:bodyPr>
          <a:lstStyle/>
          <a:p>
            <a:pPr marL="285750" indent="-285750">
              <a:buFont typeface="Arial" panose="020B0604020202020204" pitchFamily="34" charset="0"/>
              <a:buChar char="•"/>
            </a:pPr>
            <a:r>
              <a:rPr lang="en-US" dirty="0">
                <a:solidFill>
                  <a:schemeClr val="tx1">
                    <a:lumMod val="75000"/>
                    <a:lumOff val="25000"/>
                  </a:schemeClr>
                </a:solidFill>
              </a:rPr>
              <a:t>Create new DNS Zones</a:t>
            </a:r>
          </a:p>
          <a:p>
            <a:pPr marL="742950" lvl="1" indent="-285750">
              <a:buFont typeface="Arial" panose="020B0604020202020204" pitchFamily="34" charset="0"/>
              <a:buChar char="•"/>
            </a:pPr>
            <a:r>
              <a:rPr lang="en-US" dirty="0" err="1"/>
              <a:t>DomainDNSZones</a:t>
            </a:r>
            <a:endParaRPr lang="en-US" dirty="0"/>
          </a:p>
          <a:p>
            <a:pPr marL="742950" lvl="1" indent="-285750">
              <a:buFont typeface="Arial" panose="020B0604020202020204" pitchFamily="34" charset="0"/>
              <a:buChar char="•"/>
            </a:pPr>
            <a:r>
              <a:rPr lang="en-US" dirty="0"/>
              <a:t>Legacy Zones</a:t>
            </a:r>
          </a:p>
          <a:p>
            <a:pPr marL="742950" lvl="1" indent="-285750">
              <a:buFont typeface="Arial" panose="020B0604020202020204" pitchFamily="34" charset="0"/>
              <a:buChar char="•"/>
            </a:pPr>
            <a:r>
              <a:rPr lang="en-US" dirty="0"/>
              <a:t>Local Zones (not replicated)</a:t>
            </a:r>
          </a:p>
          <a:p>
            <a:pPr marL="285750" indent="-285750">
              <a:buFont typeface="Arial" panose="020B0604020202020204" pitchFamily="34" charset="0"/>
              <a:buChar char="•"/>
            </a:pPr>
            <a:r>
              <a:rPr lang="en-US" dirty="0"/>
              <a:t>Create new Conditional Forwarders</a:t>
            </a:r>
          </a:p>
          <a:p>
            <a:pPr marL="285750" indent="-285750">
              <a:buFont typeface="Arial" panose="020B0604020202020204" pitchFamily="34" charset="0"/>
              <a:buChar char="•"/>
            </a:pPr>
            <a:r>
              <a:rPr lang="en-US" dirty="0">
                <a:solidFill>
                  <a:schemeClr val="tx1">
                    <a:lumMod val="75000"/>
                    <a:lumOff val="25000"/>
                  </a:schemeClr>
                </a:solidFill>
              </a:rPr>
              <a:t>Send traffic to:</a:t>
            </a:r>
          </a:p>
          <a:p>
            <a:pPr marL="742950" lvl="1" indent="-285750">
              <a:buFont typeface="Arial" panose="020B0604020202020204" pitchFamily="34" charset="0"/>
              <a:buChar char="•"/>
            </a:pPr>
            <a:r>
              <a:rPr lang="en-US" sz="1600" dirty="0"/>
              <a:t>Attacker-controlled DNS</a:t>
            </a:r>
          </a:p>
          <a:p>
            <a:pPr marL="742950" lvl="1" indent="-285750">
              <a:buFont typeface="Arial" panose="020B0604020202020204" pitchFamily="34" charset="0"/>
              <a:buChar char="•"/>
            </a:pPr>
            <a:r>
              <a:rPr lang="en-US" sz="1600" dirty="0"/>
              <a:t>Attacker-controlled device</a:t>
            </a:r>
          </a:p>
          <a:p>
            <a:pPr marL="742950" lvl="1" indent="-285750">
              <a:buFont typeface="Arial" panose="020B0604020202020204" pitchFamily="34" charset="0"/>
              <a:buChar char="•"/>
            </a:pPr>
            <a:r>
              <a:rPr lang="en-US" sz="1600" dirty="0"/>
              <a:t>Nothing</a:t>
            </a:r>
          </a:p>
        </p:txBody>
      </p:sp>
      <p:pic>
        <p:nvPicPr>
          <p:cNvPr id="6" name="Picture Placeholder 5" descr="A ring on a table&#10;&#10;Description automatically generated with low confidence">
            <a:extLst>
              <a:ext uri="{FF2B5EF4-FFF2-40B4-BE49-F238E27FC236}">
                <a16:creationId xmlns:a16="http://schemas.microsoft.com/office/drawing/2014/main" id="{7955D971-F409-AF28-5E86-A0C9BF100531}"/>
              </a:ext>
            </a:extLst>
          </p:cNvPr>
          <p:cNvPicPr>
            <a:picLocks noGrp="1" noChangeAspect="1"/>
          </p:cNvPicPr>
          <p:nvPr>
            <p:ph type="pic" idx="1"/>
          </p:nvPr>
        </p:nvPicPr>
        <p:blipFill>
          <a:blip r:embed="rId3"/>
          <a:srcRect t="24701" b="24701"/>
          <a:stretch>
            <a:fillRect/>
          </a:stretch>
        </p:blipFill>
        <p:spPr>
          <a:xfrm>
            <a:off x="4590941" y="1"/>
            <a:ext cx="9036159" cy="6857999"/>
          </a:xfrm>
        </p:spPr>
      </p:pic>
      <p:pic>
        <p:nvPicPr>
          <p:cNvPr id="4" name="Picture 3">
            <a:extLst>
              <a:ext uri="{FF2B5EF4-FFF2-40B4-BE49-F238E27FC236}">
                <a16:creationId xmlns:a16="http://schemas.microsoft.com/office/drawing/2014/main" id="{F65D158F-CB4C-E590-4D20-D7158B71873B}"/>
              </a:ext>
            </a:extLst>
          </p:cNvPr>
          <p:cNvPicPr>
            <a:picLocks noChangeAspect="1"/>
          </p:cNvPicPr>
          <p:nvPr/>
        </p:nvPicPr>
        <p:blipFill rotWithShape="1">
          <a:blip r:embed="rId4"/>
          <a:srcRect t="10247" r="9215" b="9407"/>
          <a:stretch/>
        </p:blipFill>
        <p:spPr>
          <a:xfrm>
            <a:off x="4267203" y="895559"/>
            <a:ext cx="7772400" cy="506688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42094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Wedding dress designer">
            <a:extLst>
              <a:ext uri="{FF2B5EF4-FFF2-40B4-BE49-F238E27FC236}">
                <a16:creationId xmlns:a16="http://schemas.microsoft.com/office/drawing/2014/main" id="{A005EE52-AAC5-4664-8333-2DA3ECA3E6A0}"/>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sp>
        <p:nvSpPr>
          <p:cNvPr id="11" name="Title 10" hidden="1">
            <a:extLst>
              <a:ext uri="{FF2B5EF4-FFF2-40B4-BE49-F238E27FC236}">
                <a16:creationId xmlns:a16="http://schemas.microsoft.com/office/drawing/2014/main" id="{42A3CEBD-EEDE-4B26-A451-E6907B22316F}"/>
              </a:ext>
            </a:extLst>
          </p:cNvPr>
          <p:cNvSpPr>
            <a:spLocks noGrp="1"/>
          </p:cNvSpPr>
          <p:nvPr>
            <p:ph type="title"/>
          </p:nvPr>
        </p:nvSpPr>
        <p:spPr/>
        <p:txBody>
          <a:bodyPr/>
          <a:lstStyle/>
          <a:p>
            <a:r>
              <a:rPr lang="en-US"/>
              <a:t>2  Images Option 3</a:t>
            </a:r>
          </a:p>
        </p:txBody>
      </p:sp>
      <p:pic>
        <p:nvPicPr>
          <p:cNvPr id="7" name="Picture Placeholder 6" descr="wedding couple holding bouquet and standing in street surrounded by trees">
            <a:extLst>
              <a:ext uri="{FF2B5EF4-FFF2-40B4-BE49-F238E27FC236}">
                <a16:creationId xmlns:a16="http://schemas.microsoft.com/office/drawing/2014/main" id="{E31E9F1F-421F-4B7C-A3CA-44B14542CC94}"/>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p>
        </p:txBody>
      </p:sp>
      <p:sp>
        <p:nvSpPr>
          <p:cNvPr id="4" name="Action Button: Blank 3">
            <a:hlinkClick r:id="" action="ppaction://customshow?id=0" highlightClick="1"/>
            <a:extLst>
              <a:ext uri="{FF2B5EF4-FFF2-40B4-BE49-F238E27FC236}">
                <a16:creationId xmlns:a16="http://schemas.microsoft.com/office/drawing/2014/main" id="{7F6F66DE-1529-EFCB-C9B1-FACDF9852CC6}"/>
              </a:ext>
            </a:extLst>
          </p:cNvPr>
          <p:cNvSpPr/>
          <p:nvPr/>
        </p:nvSpPr>
        <p:spPr>
          <a:xfrm>
            <a:off x="0" y="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012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446088" y="455613"/>
            <a:ext cx="3973512" cy="533400"/>
          </a:xfrm>
        </p:spPr>
        <p:txBody>
          <a:bodyPr anchor="b">
            <a:normAutofit/>
          </a:bodyPr>
          <a:lstStyle/>
          <a:p>
            <a:r>
              <a:rPr lang="en-US"/>
              <a:t>Evil Sinkhole Uses</a:t>
            </a:r>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446088" y="1275365"/>
            <a:ext cx="3656012" cy="4388835"/>
          </a:xfrm>
        </p:spPr>
        <p:txBody>
          <a:bodyPr>
            <a:normAutofit/>
          </a:bodyPr>
          <a:lstStyle/>
          <a:p>
            <a:pPr marL="285750" indent="-285750">
              <a:buFont typeface="Arial" panose="020B0604020202020204" pitchFamily="34" charset="0"/>
              <a:buChar char="•"/>
            </a:pPr>
            <a:r>
              <a:rPr lang="en-US"/>
              <a:t>Blind your EDR</a:t>
            </a:r>
          </a:p>
          <a:p>
            <a:pPr marL="285750" indent="-285750">
              <a:buFont typeface="Arial" panose="020B0604020202020204" pitchFamily="34" charset="0"/>
              <a:buChar char="•"/>
            </a:pPr>
            <a:r>
              <a:rPr lang="en-US" sz="1600">
                <a:solidFill>
                  <a:schemeClr val="bg1"/>
                </a:solidFill>
              </a:rPr>
              <a:t>Blind your SIEM</a:t>
            </a:r>
          </a:p>
          <a:p>
            <a:pPr marL="285750" indent="-285750">
              <a:buFont typeface="Arial" panose="020B0604020202020204" pitchFamily="34" charset="0"/>
              <a:buChar char="•"/>
            </a:pPr>
            <a:r>
              <a:rPr lang="en-US" sz="1600">
                <a:solidFill>
                  <a:schemeClr val="bg1"/>
                </a:solidFill>
              </a:rPr>
              <a:t>Redirect management traffic</a:t>
            </a:r>
          </a:p>
          <a:p>
            <a:pPr marL="285750" indent="-285750">
              <a:buFont typeface="Arial" panose="020B0604020202020204" pitchFamily="34" charset="0"/>
              <a:buChar char="•"/>
            </a:pPr>
            <a:r>
              <a:rPr lang="en-US"/>
              <a:t>Redirect patching traffic</a:t>
            </a:r>
          </a:p>
          <a:p>
            <a:pPr marL="285750" indent="-285750">
              <a:buFont typeface="Arial" panose="020B0604020202020204" pitchFamily="34" charset="0"/>
              <a:buChar char="•"/>
            </a:pPr>
            <a:r>
              <a:rPr lang="en-US"/>
              <a:t>Redirect AV signatures</a:t>
            </a:r>
          </a:p>
          <a:p>
            <a:pPr marL="285750" indent="-285750">
              <a:buFont typeface="Arial" panose="020B0604020202020204" pitchFamily="34" charset="0"/>
              <a:buChar char="•"/>
            </a:pPr>
            <a:r>
              <a:rPr lang="en-US"/>
              <a:t>Redirect Trusted Sites or Intranet Zone?</a:t>
            </a:r>
          </a:p>
          <a:p>
            <a:pPr marL="285750" indent="-285750">
              <a:buFont typeface="Arial" panose="020B0604020202020204" pitchFamily="34" charset="0"/>
              <a:buChar char="•"/>
            </a:pPr>
            <a:r>
              <a:rPr lang="en-US"/>
              <a:t>Fairly noisy &amp; wide-ranging</a:t>
            </a:r>
          </a:p>
          <a:p>
            <a:pPr marL="285750" indent="-285750">
              <a:buFont typeface="Arial" panose="020B0604020202020204" pitchFamily="34" charset="0"/>
              <a:buChar char="•"/>
            </a:pPr>
            <a:endParaRPr lang="en-US" sz="1600">
              <a:solidFill>
                <a:schemeClr val="bg1"/>
              </a:solidFill>
            </a:endParaRPr>
          </a:p>
        </p:txBody>
      </p:sp>
      <p:pic>
        <p:nvPicPr>
          <p:cNvPr id="6" name="Picture Placeholder 5" descr="A ring on a table&#10;&#10;Description automatically generated with low confidence">
            <a:extLst>
              <a:ext uri="{FF2B5EF4-FFF2-40B4-BE49-F238E27FC236}">
                <a16:creationId xmlns:a16="http://schemas.microsoft.com/office/drawing/2014/main" id="{7955D971-F409-AF28-5E86-A0C9BF100531}"/>
              </a:ext>
            </a:extLst>
          </p:cNvPr>
          <p:cNvPicPr>
            <a:picLocks noGrp="1" noChangeAspect="1"/>
          </p:cNvPicPr>
          <p:nvPr>
            <p:ph type="pic" idx="1"/>
          </p:nvPr>
        </p:nvPicPr>
        <p:blipFill>
          <a:blip r:embed="rId3"/>
          <a:srcRect t="24701" b="24701"/>
          <a:stretch>
            <a:fillRect/>
          </a:stretch>
        </p:blipFill>
        <p:spPr>
          <a:xfrm>
            <a:off x="4590941" y="1"/>
            <a:ext cx="9036159" cy="6857999"/>
          </a:xfrm>
        </p:spPr>
      </p:pic>
    </p:spTree>
    <p:extLst>
      <p:ext uri="{BB962C8B-B14F-4D97-AF65-F5344CB8AC3E}">
        <p14:creationId xmlns:p14="http://schemas.microsoft.com/office/powerpoint/2010/main" val="909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446088" y="455613"/>
            <a:ext cx="3973512" cy="533400"/>
          </a:xfrm>
        </p:spPr>
        <p:txBody>
          <a:bodyPr anchor="b">
            <a:normAutofit/>
          </a:bodyPr>
          <a:lstStyle/>
          <a:p>
            <a:r>
              <a:rPr lang="en-US"/>
              <a:t>Policy Poisoning</a:t>
            </a:r>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446088" y="1275365"/>
            <a:ext cx="3656012" cy="4388835"/>
          </a:xfrm>
        </p:spPr>
        <p:txBody>
          <a:bodyPr>
            <a:normAutofit/>
          </a:bodyPr>
          <a:lstStyle/>
          <a:p>
            <a:pPr marL="285750" indent="-285750">
              <a:buFont typeface="Arial" panose="020B0604020202020204" pitchFamily="34" charset="0"/>
              <a:buChar char="•"/>
            </a:pPr>
            <a:r>
              <a:rPr lang="en-US" sz="1600">
                <a:solidFill>
                  <a:schemeClr val="bg1"/>
                </a:solidFill>
              </a:rPr>
              <a:t>Introduced in Windows Server 2016</a:t>
            </a:r>
          </a:p>
          <a:p>
            <a:pPr marL="285750" indent="-285750">
              <a:buFont typeface="Arial" panose="020B0604020202020204" pitchFamily="34" charset="0"/>
              <a:buChar char="•"/>
            </a:pPr>
            <a:r>
              <a:rPr lang="en-US"/>
              <a:t>2 types: Query Resolution &amp; Recursion</a:t>
            </a:r>
            <a:endParaRPr lang="en-US" sz="1600">
              <a:solidFill>
                <a:schemeClr val="bg1"/>
              </a:solidFill>
            </a:endParaRPr>
          </a:p>
          <a:p>
            <a:pPr marL="285750" indent="-285750">
              <a:buFont typeface="Arial" panose="020B0604020202020204" pitchFamily="34" charset="0"/>
              <a:buChar char="•"/>
            </a:pPr>
            <a:r>
              <a:rPr lang="en-US"/>
              <a:t>Don’t show up in DNS GUI</a:t>
            </a:r>
          </a:p>
          <a:p>
            <a:pPr marL="285750" indent="-285750">
              <a:buFont typeface="Arial" panose="020B0604020202020204" pitchFamily="34" charset="0"/>
              <a:buChar char="•"/>
            </a:pPr>
            <a:r>
              <a:rPr lang="en-US" sz="1600">
                <a:solidFill>
                  <a:schemeClr val="bg1"/>
                </a:solidFill>
              </a:rPr>
              <a:t>Stored in the registry of the DNS server</a:t>
            </a:r>
          </a:p>
          <a:p>
            <a:pPr marL="285750" indent="-285750">
              <a:buFont typeface="Arial" panose="020B0604020202020204" pitchFamily="34" charset="0"/>
              <a:buChar char="•"/>
            </a:pPr>
            <a:r>
              <a:rPr lang="en-US"/>
              <a:t>Similar use cases to Evil Sinkhole… but slightly more evil by being more </a:t>
            </a:r>
            <a:r>
              <a:rPr lang="en-US" i="1"/>
              <a:t>sneaky</a:t>
            </a:r>
            <a:endParaRPr lang="en-US" sz="1600">
              <a:solidFill>
                <a:schemeClr val="bg1"/>
              </a:solidFill>
            </a:endParaRPr>
          </a:p>
          <a:p>
            <a:pPr marL="285750" indent="-285750">
              <a:buFont typeface="Arial" panose="020B0604020202020204" pitchFamily="34" charset="0"/>
              <a:buChar char="•"/>
            </a:pPr>
            <a:endParaRPr lang="en-US" sz="1600">
              <a:solidFill>
                <a:schemeClr val="bg1"/>
              </a:solidFill>
            </a:endParaRPr>
          </a:p>
        </p:txBody>
      </p:sp>
      <p:pic>
        <p:nvPicPr>
          <p:cNvPr id="6" name="Picture Placeholder 5" descr="A ring on a table&#10;&#10;Description automatically generated with low confidence">
            <a:extLst>
              <a:ext uri="{FF2B5EF4-FFF2-40B4-BE49-F238E27FC236}">
                <a16:creationId xmlns:a16="http://schemas.microsoft.com/office/drawing/2014/main" id="{7955D971-F409-AF28-5E86-A0C9BF100531}"/>
              </a:ext>
            </a:extLst>
          </p:cNvPr>
          <p:cNvPicPr>
            <a:picLocks noGrp="1" noChangeAspect="1"/>
          </p:cNvPicPr>
          <p:nvPr>
            <p:ph type="pic" idx="1"/>
          </p:nvPr>
        </p:nvPicPr>
        <p:blipFill>
          <a:blip r:embed="rId3"/>
          <a:srcRect t="24701" b="24701"/>
          <a:stretch>
            <a:fillRect/>
          </a:stretch>
        </p:blipFill>
        <p:spPr>
          <a:xfrm>
            <a:off x="4590941" y="1"/>
            <a:ext cx="9036159" cy="6857999"/>
          </a:xfrm>
        </p:spPr>
      </p:pic>
      <p:pic>
        <p:nvPicPr>
          <p:cNvPr id="4" name="Picture 3">
            <a:extLst>
              <a:ext uri="{FF2B5EF4-FFF2-40B4-BE49-F238E27FC236}">
                <a16:creationId xmlns:a16="http://schemas.microsoft.com/office/drawing/2014/main" id="{4CC45470-2587-6F12-2F4D-9317DAA873D2}"/>
              </a:ext>
            </a:extLst>
          </p:cNvPr>
          <p:cNvPicPr>
            <a:picLocks noChangeAspect="1"/>
          </p:cNvPicPr>
          <p:nvPr/>
        </p:nvPicPr>
        <p:blipFill rotWithShape="1">
          <a:blip r:embed="rId4"/>
          <a:srcRect l="-2" r="14144"/>
          <a:stretch/>
        </p:blipFill>
        <p:spPr>
          <a:xfrm>
            <a:off x="4590941" y="1275365"/>
            <a:ext cx="7315200" cy="405768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082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446088" y="455613"/>
            <a:ext cx="3973512" cy="533400"/>
          </a:xfrm>
        </p:spPr>
        <p:txBody>
          <a:bodyPr anchor="b">
            <a:normAutofit/>
          </a:bodyPr>
          <a:lstStyle/>
          <a:p>
            <a:r>
              <a:rPr lang="en-US"/>
              <a:t>Dangling SPNs</a:t>
            </a:r>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446088" y="1275365"/>
            <a:ext cx="3656012" cy="4388835"/>
          </a:xfrm>
        </p:spPr>
        <p:txBody>
          <a:bodyPr>
            <a:normAutofit/>
          </a:bodyPr>
          <a:lstStyle/>
          <a:p>
            <a:pPr marL="285750" indent="-285750">
              <a:buFont typeface="Arial" panose="020B0604020202020204" pitchFamily="34" charset="0"/>
              <a:buChar char="•"/>
            </a:pPr>
            <a:r>
              <a:rPr lang="en-US" sz="1600">
                <a:solidFill>
                  <a:schemeClr val="bg1"/>
                </a:solidFill>
              </a:rPr>
              <a:t>Kerberos relies on </a:t>
            </a:r>
            <a:r>
              <a:rPr lang="en-US"/>
              <a:t>Hostn</a:t>
            </a:r>
            <a:r>
              <a:rPr lang="en-US" sz="1600">
                <a:solidFill>
                  <a:schemeClr val="bg1"/>
                </a:solidFill>
              </a:rPr>
              <a:t>ames</a:t>
            </a:r>
          </a:p>
          <a:p>
            <a:pPr marL="285750" indent="-285750">
              <a:buFont typeface="Arial" panose="020B0604020202020204" pitchFamily="34" charset="0"/>
              <a:buChar char="•"/>
            </a:pPr>
            <a:r>
              <a:rPr lang="en-US"/>
              <a:t>Service Principal Names (SPNs) are often added, rarely removed</a:t>
            </a:r>
          </a:p>
          <a:p>
            <a:pPr marL="285750" indent="-285750">
              <a:buFont typeface="Arial" panose="020B0604020202020204" pitchFamily="34" charset="0"/>
              <a:buChar char="•"/>
            </a:pPr>
            <a:r>
              <a:rPr lang="en-US"/>
              <a:t>SPN form: SERVICE/HOST</a:t>
            </a:r>
          </a:p>
          <a:p>
            <a:pPr marL="285750" indent="-285750">
              <a:buFont typeface="Arial" panose="020B0604020202020204" pitchFamily="34" charset="0"/>
              <a:buChar char="•"/>
            </a:pPr>
            <a:r>
              <a:rPr lang="en-US" sz="1600">
                <a:solidFill>
                  <a:schemeClr val="bg1"/>
                </a:solidFill>
              </a:rPr>
              <a:t>Find accounts with SPNs pointing to hosts that no longer </a:t>
            </a:r>
            <a:r>
              <a:rPr lang="en-US"/>
              <a:t>exist</a:t>
            </a:r>
            <a:endParaRPr lang="en-US" sz="1600">
              <a:solidFill>
                <a:schemeClr val="bg1"/>
              </a:solidFill>
            </a:endParaRPr>
          </a:p>
          <a:p>
            <a:pPr marL="285750" indent="-285750">
              <a:buFont typeface="Arial" panose="020B0604020202020204" pitchFamily="34" charset="0"/>
              <a:buChar char="•"/>
            </a:pPr>
            <a:r>
              <a:rPr lang="en-US"/>
              <a:t>Scan AD for SPNs with hosts that no longer exist </a:t>
            </a:r>
          </a:p>
          <a:p>
            <a:pPr marL="285750" indent="-285750">
              <a:buFont typeface="Arial" panose="020B0604020202020204" pitchFamily="34" charset="0"/>
              <a:buChar char="•"/>
            </a:pPr>
            <a:r>
              <a:rPr lang="en-US" sz="1600">
                <a:solidFill>
                  <a:schemeClr val="bg1"/>
                </a:solidFill>
              </a:rPr>
              <a:t>Create new computer account</a:t>
            </a:r>
            <a:r>
              <a:rPr lang="en-US"/>
              <a:t> and/or </a:t>
            </a:r>
            <a:r>
              <a:rPr lang="en-US" err="1"/>
              <a:t>dnsNode</a:t>
            </a:r>
            <a:r>
              <a:rPr lang="en-US"/>
              <a:t> for missing host</a:t>
            </a:r>
          </a:p>
          <a:p>
            <a:pPr marL="285750" indent="-285750">
              <a:buFont typeface="Arial" panose="020B0604020202020204" pitchFamily="34" charset="0"/>
              <a:buChar char="•"/>
            </a:pPr>
            <a:r>
              <a:rPr lang="en-US" sz="1600">
                <a:solidFill>
                  <a:schemeClr val="bg1"/>
                </a:solidFill>
              </a:rPr>
              <a:t>Coerce authentication</a:t>
            </a:r>
          </a:p>
          <a:p>
            <a:pPr marL="285750" indent="-285750">
              <a:buFont typeface="Arial" panose="020B0604020202020204" pitchFamily="34" charset="0"/>
              <a:buChar char="•"/>
            </a:pPr>
            <a:r>
              <a:rPr lang="en-US" sz="1600">
                <a:solidFill>
                  <a:schemeClr val="bg1"/>
                </a:solidFill>
              </a:rPr>
              <a:t>Prof</a:t>
            </a:r>
            <a:r>
              <a:rPr lang="en-US"/>
              <a:t>it?</a:t>
            </a:r>
            <a:endParaRPr lang="en-US" sz="1600">
              <a:solidFill>
                <a:schemeClr val="bg1"/>
              </a:solidFill>
            </a:endParaRPr>
          </a:p>
        </p:txBody>
      </p:sp>
      <p:pic>
        <p:nvPicPr>
          <p:cNvPr id="6" name="Picture Placeholder 5" descr="A ring on a table&#10;&#10;Description automatically generated with low confidence">
            <a:extLst>
              <a:ext uri="{FF2B5EF4-FFF2-40B4-BE49-F238E27FC236}">
                <a16:creationId xmlns:a16="http://schemas.microsoft.com/office/drawing/2014/main" id="{7955D971-F409-AF28-5E86-A0C9BF100531}"/>
              </a:ext>
            </a:extLst>
          </p:cNvPr>
          <p:cNvPicPr>
            <a:picLocks noGrp="1" noChangeAspect="1"/>
          </p:cNvPicPr>
          <p:nvPr>
            <p:ph type="pic" idx="1"/>
          </p:nvPr>
        </p:nvPicPr>
        <p:blipFill>
          <a:blip r:embed="rId3"/>
          <a:srcRect t="24701" b="24701"/>
          <a:stretch>
            <a:fillRect/>
          </a:stretch>
        </p:blipFill>
        <p:spPr>
          <a:xfrm>
            <a:off x="4590941" y="1"/>
            <a:ext cx="9036159" cy="6857999"/>
          </a:xfrm>
        </p:spPr>
      </p:pic>
      <p:pic>
        <p:nvPicPr>
          <p:cNvPr id="3" name="Picture 2">
            <a:extLst>
              <a:ext uri="{FF2B5EF4-FFF2-40B4-BE49-F238E27FC236}">
                <a16:creationId xmlns:a16="http://schemas.microsoft.com/office/drawing/2014/main" id="{3A71997F-322E-19E5-3B0D-B67FB62D58CC}"/>
              </a:ext>
            </a:extLst>
          </p:cNvPr>
          <p:cNvPicPr>
            <a:picLocks noChangeAspect="1"/>
          </p:cNvPicPr>
          <p:nvPr/>
        </p:nvPicPr>
        <p:blipFill>
          <a:blip r:embed="rId4"/>
          <a:stretch>
            <a:fillRect/>
          </a:stretch>
        </p:blipFill>
        <p:spPr>
          <a:xfrm>
            <a:off x="10355705" y="5532699"/>
            <a:ext cx="1836295" cy="1722128"/>
          </a:xfrm>
          <a:prstGeom prst="rect">
            <a:avLst/>
          </a:prstGeom>
        </p:spPr>
      </p:pic>
    </p:spTree>
    <p:extLst>
      <p:ext uri="{BB962C8B-B14F-4D97-AF65-F5344CB8AC3E}">
        <p14:creationId xmlns:p14="http://schemas.microsoft.com/office/powerpoint/2010/main" val="1002449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446088" y="455613"/>
            <a:ext cx="3973512" cy="533400"/>
          </a:xfrm>
        </p:spPr>
        <p:txBody>
          <a:bodyPr anchor="b">
            <a:normAutofit/>
          </a:bodyPr>
          <a:lstStyle/>
          <a:p>
            <a:r>
              <a:rPr lang="en-US"/>
              <a:t>Dangling SPNs</a:t>
            </a:r>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446088" y="1275365"/>
            <a:ext cx="3656012" cy="4388835"/>
          </a:xfrm>
        </p:spPr>
        <p:txBody>
          <a:bodyPr>
            <a:normAutofit/>
          </a:bodyPr>
          <a:lstStyle/>
          <a:p>
            <a:pPr marL="285750" indent="-285750">
              <a:buFont typeface="Arial" panose="020B0604020202020204" pitchFamily="34" charset="0"/>
              <a:buChar char="•"/>
            </a:pPr>
            <a:r>
              <a:rPr lang="en-US" sz="1600">
                <a:solidFill>
                  <a:schemeClr val="bg1"/>
                </a:solidFill>
              </a:rPr>
              <a:t>Kerberos relies on </a:t>
            </a:r>
            <a:r>
              <a:rPr lang="en-US"/>
              <a:t>Hostn</a:t>
            </a:r>
            <a:r>
              <a:rPr lang="en-US" sz="1600">
                <a:solidFill>
                  <a:schemeClr val="bg1"/>
                </a:solidFill>
              </a:rPr>
              <a:t>ames</a:t>
            </a:r>
          </a:p>
          <a:p>
            <a:pPr marL="285750" indent="-285750">
              <a:buFont typeface="Arial" panose="020B0604020202020204" pitchFamily="34" charset="0"/>
              <a:buChar char="•"/>
            </a:pPr>
            <a:r>
              <a:rPr lang="en-US"/>
              <a:t>Service Principal Names (SPNs) are often added, rarely removed</a:t>
            </a:r>
          </a:p>
          <a:p>
            <a:pPr marL="285750" indent="-285750">
              <a:buFont typeface="Arial" panose="020B0604020202020204" pitchFamily="34" charset="0"/>
              <a:buChar char="•"/>
            </a:pPr>
            <a:r>
              <a:rPr lang="en-US"/>
              <a:t>SPN form: SERVICE/HOST</a:t>
            </a:r>
          </a:p>
          <a:p>
            <a:pPr marL="285750" indent="-285750">
              <a:buFont typeface="Arial" panose="020B0604020202020204" pitchFamily="34" charset="0"/>
              <a:buChar char="•"/>
            </a:pPr>
            <a:r>
              <a:rPr lang="en-US" sz="1600">
                <a:solidFill>
                  <a:schemeClr val="bg1"/>
                </a:solidFill>
              </a:rPr>
              <a:t>Find accounts with SPNs pointing to hosts that no longer </a:t>
            </a:r>
            <a:r>
              <a:rPr lang="en-US"/>
              <a:t>exist</a:t>
            </a:r>
            <a:endParaRPr lang="en-US" sz="1600">
              <a:solidFill>
                <a:schemeClr val="bg1"/>
              </a:solidFill>
            </a:endParaRPr>
          </a:p>
          <a:p>
            <a:pPr marL="285750" indent="-285750">
              <a:buFont typeface="Arial" panose="020B0604020202020204" pitchFamily="34" charset="0"/>
              <a:buChar char="•"/>
            </a:pPr>
            <a:r>
              <a:rPr lang="en-US"/>
              <a:t>Scan AD for SPNs with hosts that no longer exist </a:t>
            </a:r>
          </a:p>
          <a:p>
            <a:pPr marL="285750" indent="-285750">
              <a:buFont typeface="Arial" panose="020B0604020202020204" pitchFamily="34" charset="0"/>
              <a:buChar char="•"/>
            </a:pPr>
            <a:r>
              <a:rPr lang="en-US" sz="1600">
                <a:solidFill>
                  <a:schemeClr val="bg1"/>
                </a:solidFill>
              </a:rPr>
              <a:t>Create new computer account</a:t>
            </a:r>
            <a:r>
              <a:rPr lang="en-US"/>
              <a:t> and/or </a:t>
            </a:r>
            <a:r>
              <a:rPr lang="en-US" err="1"/>
              <a:t>dnsNode</a:t>
            </a:r>
            <a:r>
              <a:rPr lang="en-US"/>
              <a:t> for missing host</a:t>
            </a:r>
          </a:p>
          <a:p>
            <a:pPr marL="285750" indent="-285750">
              <a:buFont typeface="Arial" panose="020B0604020202020204" pitchFamily="34" charset="0"/>
              <a:buChar char="•"/>
            </a:pPr>
            <a:r>
              <a:rPr lang="en-US" sz="1600">
                <a:solidFill>
                  <a:schemeClr val="bg1"/>
                </a:solidFill>
              </a:rPr>
              <a:t>Coerce authentication</a:t>
            </a:r>
          </a:p>
          <a:p>
            <a:pPr marL="285750" indent="-285750">
              <a:buFont typeface="Arial" panose="020B0604020202020204" pitchFamily="34" charset="0"/>
              <a:buChar char="•"/>
            </a:pPr>
            <a:r>
              <a:rPr lang="en-US" sz="1600">
                <a:solidFill>
                  <a:schemeClr val="bg1"/>
                </a:solidFill>
              </a:rPr>
              <a:t>Prof</a:t>
            </a:r>
            <a:r>
              <a:rPr lang="en-US"/>
              <a:t>it?</a:t>
            </a:r>
            <a:endParaRPr lang="en-US" sz="1600">
              <a:solidFill>
                <a:schemeClr val="bg1"/>
              </a:solidFill>
            </a:endParaRPr>
          </a:p>
        </p:txBody>
      </p:sp>
      <p:pic>
        <p:nvPicPr>
          <p:cNvPr id="6" name="Picture Placeholder 5" descr="A ring on a table&#10;&#10;Description automatically generated with low confidence">
            <a:extLst>
              <a:ext uri="{FF2B5EF4-FFF2-40B4-BE49-F238E27FC236}">
                <a16:creationId xmlns:a16="http://schemas.microsoft.com/office/drawing/2014/main" id="{7955D971-F409-AF28-5E86-A0C9BF100531}"/>
              </a:ext>
            </a:extLst>
          </p:cNvPr>
          <p:cNvPicPr>
            <a:picLocks noGrp="1" noChangeAspect="1"/>
          </p:cNvPicPr>
          <p:nvPr>
            <p:ph type="pic" idx="1"/>
          </p:nvPr>
        </p:nvPicPr>
        <p:blipFill>
          <a:blip r:embed="rId3"/>
          <a:srcRect t="24701" b="24701"/>
          <a:stretch>
            <a:fillRect/>
          </a:stretch>
        </p:blipFill>
        <p:spPr>
          <a:xfrm>
            <a:off x="4590941" y="1"/>
            <a:ext cx="9036159" cy="6857999"/>
          </a:xfrm>
        </p:spPr>
      </p:pic>
    </p:spTree>
    <p:extLst>
      <p:ext uri="{BB962C8B-B14F-4D97-AF65-F5344CB8AC3E}">
        <p14:creationId xmlns:p14="http://schemas.microsoft.com/office/powerpoint/2010/main" val="113040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AA21C8-E7B9-57B5-D217-681E5F4803BC}"/>
              </a:ext>
            </a:extLst>
          </p:cNvPr>
          <p:cNvSpPr>
            <a:spLocks noGrp="1"/>
          </p:cNvSpPr>
          <p:nvPr>
            <p:ph type="body" sz="quarter" idx="11"/>
          </p:nvPr>
        </p:nvSpPr>
        <p:spPr/>
        <p:txBody>
          <a:bodyPr/>
          <a:lstStyle/>
          <a:p>
            <a:r>
              <a:rPr lang="en-US"/>
              <a:t>Addie</a:t>
            </a:r>
          </a:p>
        </p:txBody>
      </p:sp>
      <p:sp>
        <p:nvSpPr>
          <p:cNvPr id="3" name="Text Placeholder 2">
            <a:extLst>
              <a:ext uri="{FF2B5EF4-FFF2-40B4-BE49-F238E27FC236}">
                <a16:creationId xmlns:a16="http://schemas.microsoft.com/office/drawing/2014/main" id="{482499ED-BB20-06B3-0322-8CB021AEF446}"/>
              </a:ext>
            </a:extLst>
          </p:cNvPr>
          <p:cNvSpPr>
            <a:spLocks noGrp="1"/>
          </p:cNvSpPr>
          <p:nvPr>
            <p:ph type="body" sz="quarter" idx="12"/>
          </p:nvPr>
        </p:nvSpPr>
        <p:spPr/>
        <p:txBody>
          <a:bodyPr/>
          <a:lstStyle/>
          <a:p>
            <a:r>
              <a:rPr lang="en-US"/>
              <a:t>Dennis</a:t>
            </a:r>
          </a:p>
        </p:txBody>
      </p:sp>
      <p:sp>
        <p:nvSpPr>
          <p:cNvPr id="4" name="Title 3">
            <a:extLst>
              <a:ext uri="{FF2B5EF4-FFF2-40B4-BE49-F238E27FC236}">
                <a16:creationId xmlns:a16="http://schemas.microsoft.com/office/drawing/2014/main" id="{8538495C-9431-A1BB-8890-951EFA12377B}"/>
              </a:ext>
            </a:extLst>
          </p:cNvPr>
          <p:cNvSpPr>
            <a:spLocks noGrp="1"/>
          </p:cNvSpPr>
          <p:nvPr>
            <p:ph type="title"/>
          </p:nvPr>
        </p:nvSpPr>
        <p:spPr>
          <a:xfrm>
            <a:off x="354000" y="5584135"/>
            <a:ext cx="11484000" cy="1273865"/>
          </a:xfrm>
        </p:spPr>
        <p:txBody>
          <a:bodyPr/>
          <a:lstStyle/>
          <a:p>
            <a:pPr algn="ctr"/>
            <a:r>
              <a:rPr lang="en-US" sz="8000">
                <a:solidFill>
                  <a:schemeClr val="accent1"/>
                </a:solidFill>
              </a:rPr>
              <a:t>Something Borrowed</a:t>
            </a:r>
          </a:p>
        </p:txBody>
      </p:sp>
    </p:spTree>
    <p:extLst>
      <p:ext uri="{BB962C8B-B14F-4D97-AF65-F5344CB8AC3E}">
        <p14:creationId xmlns:p14="http://schemas.microsoft.com/office/powerpoint/2010/main" val="1469813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62B5928-B776-F15D-F9D1-8F9523EE62C0}"/>
              </a:ext>
            </a:extLst>
          </p:cNvPr>
          <p:cNvSpPr>
            <a:spLocks noGrp="1"/>
          </p:cNvSpPr>
          <p:nvPr>
            <p:ph type="title"/>
          </p:nvPr>
        </p:nvSpPr>
        <p:spPr>
          <a:xfrm>
            <a:off x="839788" y="457200"/>
            <a:ext cx="3932237" cy="2971800"/>
          </a:xfrm>
        </p:spPr>
        <p:txBody>
          <a:bodyPr/>
          <a:lstStyle/>
          <a:p>
            <a:r>
              <a:rPr lang="en-US"/>
              <a:t>Defenses: Configuration</a:t>
            </a:r>
          </a:p>
        </p:txBody>
      </p:sp>
      <p:pic>
        <p:nvPicPr>
          <p:cNvPr id="6" name="Picture Placeholder 5" descr="A white cake with a flower on top&#10;&#10;Description automatically generated with medium confidence">
            <a:extLst>
              <a:ext uri="{FF2B5EF4-FFF2-40B4-BE49-F238E27FC236}">
                <a16:creationId xmlns:a16="http://schemas.microsoft.com/office/drawing/2014/main" id="{8449451D-4C45-4D52-0BBE-72E75BEB5B81}"/>
              </a:ext>
            </a:extLst>
          </p:cNvPr>
          <p:cNvPicPr>
            <a:picLocks noGrp="1" noChangeAspect="1"/>
          </p:cNvPicPr>
          <p:nvPr>
            <p:ph type="pic" idx="1"/>
          </p:nvPr>
        </p:nvPicPr>
        <p:blipFill rotWithShape="1">
          <a:blip r:embed="rId4"/>
          <a:srcRect r="-1" b="33588"/>
          <a:stretch/>
        </p:blipFill>
        <p:spPr>
          <a:xfrm>
            <a:off x="5299076" y="10"/>
            <a:ext cx="6892924" cy="6857989"/>
          </a:xfrm>
          <a:noFill/>
        </p:spPr>
      </p:pic>
      <p:sp>
        <p:nvSpPr>
          <p:cNvPr id="13" name="Text Placeholder 3">
            <a:extLst>
              <a:ext uri="{FF2B5EF4-FFF2-40B4-BE49-F238E27FC236}">
                <a16:creationId xmlns:a16="http://schemas.microsoft.com/office/drawing/2014/main" id="{DE412E8A-E163-5B8C-22D1-EF91295F3B78}"/>
              </a:ext>
            </a:extLst>
          </p:cNvPr>
          <p:cNvSpPr>
            <a:spLocks noGrp="1"/>
          </p:cNvSpPr>
          <p:nvPr>
            <p:ph type="body" sz="half" idx="2"/>
          </p:nvPr>
        </p:nvSpPr>
        <p:spPr>
          <a:xfrm>
            <a:off x="839788" y="3715352"/>
            <a:ext cx="3932237" cy="2328987"/>
          </a:xfrm>
        </p:spPr>
        <p:txBody>
          <a:bodyPr>
            <a:normAutofit/>
          </a:bodyPr>
          <a:lstStyle/>
          <a:p>
            <a:pPr marL="285750" indent="-285750">
              <a:buFont typeface="Arial" panose="020B0604020202020204" pitchFamily="34" charset="0"/>
              <a:buChar char="•"/>
            </a:pPr>
            <a:r>
              <a:rPr lang="en-US" dirty="0"/>
              <a:t>Disable LLMNR/NBNS/</a:t>
            </a:r>
            <a:r>
              <a:rPr lang="en-US" dirty="0" err="1"/>
              <a:t>mDNS</a:t>
            </a:r>
            <a:endParaRPr lang="en-US" dirty="0"/>
          </a:p>
          <a:p>
            <a:pPr marL="285750" indent="-285750">
              <a:buFont typeface="Arial" panose="020B0604020202020204" pitchFamily="34" charset="0"/>
              <a:buChar char="•"/>
            </a:pPr>
            <a:r>
              <a:rPr lang="en-US" dirty="0"/>
              <a:t>Create wildcard (*) record</a:t>
            </a:r>
          </a:p>
          <a:p>
            <a:pPr marL="285750" indent="-285750">
              <a:buFont typeface="Arial" panose="020B0604020202020204" pitchFamily="34" charset="0"/>
              <a:buChar char="•"/>
            </a:pPr>
            <a:r>
              <a:rPr lang="en-US" dirty="0"/>
              <a:t>Create WPAD record</a:t>
            </a:r>
          </a:p>
          <a:p>
            <a:pPr marL="285750" indent="-285750">
              <a:buFont typeface="Arial" panose="020B0604020202020204" pitchFamily="34" charset="0"/>
              <a:buChar char="•"/>
            </a:pPr>
            <a:r>
              <a:rPr lang="en-US" dirty="0"/>
              <a:t>Empty </a:t>
            </a:r>
            <a:r>
              <a:rPr lang="en-US" dirty="0" err="1"/>
              <a:t>DnsAdmins</a:t>
            </a:r>
            <a:endParaRPr lang="en-US" dirty="0"/>
          </a:p>
          <a:p>
            <a:pPr marL="285750" indent="-285750">
              <a:buFont typeface="Arial" panose="020B0604020202020204" pitchFamily="34" charset="0"/>
              <a:buChar char="•"/>
            </a:pPr>
            <a:r>
              <a:rPr lang="en-US" dirty="0"/>
              <a:t>Eliminate Legacy Zones</a:t>
            </a:r>
          </a:p>
          <a:p>
            <a:pPr marL="285750" indent="-285750">
              <a:buFont typeface="Arial" panose="020B0604020202020204" pitchFamily="34" charset="0"/>
              <a:buChar char="•"/>
            </a:pPr>
            <a:r>
              <a:rPr lang="en-US" dirty="0"/>
              <a:t>Audit Global Query Block List (GQBL)</a:t>
            </a:r>
          </a:p>
        </p:txBody>
      </p:sp>
    </p:spTree>
    <p:extLst>
      <p:ext uri="{BB962C8B-B14F-4D97-AF65-F5344CB8AC3E}">
        <p14:creationId xmlns:p14="http://schemas.microsoft.com/office/powerpoint/2010/main" val="1755212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62B5928-B776-F15D-F9D1-8F9523EE62C0}"/>
              </a:ext>
            </a:extLst>
          </p:cNvPr>
          <p:cNvSpPr>
            <a:spLocks noGrp="1"/>
          </p:cNvSpPr>
          <p:nvPr>
            <p:ph type="title"/>
          </p:nvPr>
        </p:nvSpPr>
        <p:spPr>
          <a:xfrm>
            <a:off x="839788" y="457200"/>
            <a:ext cx="3932237" cy="2971800"/>
          </a:xfrm>
        </p:spPr>
        <p:txBody>
          <a:bodyPr/>
          <a:lstStyle/>
          <a:p>
            <a:r>
              <a:rPr lang="en-US"/>
              <a:t>Defenses:</a:t>
            </a:r>
            <a:br>
              <a:rPr lang="en-US"/>
            </a:br>
            <a:r>
              <a:rPr lang="en-US"/>
              <a:t>Auditing</a:t>
            </a:r>
          </a:p>
        </p:txBody>
      </p:sp>
      <p:pic>
        <p:nvPicPr>
          <p:cNvPr id="6" name="Picture Placeholder 5" descr="A white cake with a flower on top&#10;&#10;Description automatically generated with medium confidence">
            <a:extLst>
              <a:ext uri="{FF2B5EF4-FFF2-40B4-BE49-F238E27FC236}">
                <a16:creationId xmlns:a16="http://schemas.microsoft.com/office/drawing/2014/main" id="{8449451D-4C45-4D52-0BBE-72E75BEB5B81}"/>
              </a:ext>
            </a:extLst>
          </p:cNvPr>
          <p:cNvPicPr>
            <a:picLocks noGrp="1" noChangeAspect="1"/>
          </p:cNvPicPr>
          <p:nvPr>
            <p:ph type="pic" idx="1"/>
          </p:nvPr>
        </p:nvPicPr>
        <p:blipFill rotWithShape="1">
          <a:blip r:embed="rId3"/>
          <a:srcRect r="-1" b="33588"/>
          <a:stretch/>
        </p:blipFill>
        <p:spPr>
          <a:xfrm>
            <a:off x="5299076" y="10"/>
            <a:ext cx="6892924" cy="6857989"/>
          </a:xfrm>
          <a:noFill/>
        </p:spPr>
      </p:pic>
      <p:sp>
        <p:nvSpPr>
          <p:cNvPr id="13" name="Text Placeholder 3">
            <a:extLst>
              <a:ext uri="{FF2B5EF4-FFF2-40B4-BE49-F238E27FC236}">
                <a16:creationId xmlns:a16="http://schemas.microsoft.com/office/drawing/2014/main" id="{DE412E8A-E163-5B8C-22D1-EF91295F3B78}"/>
              </a:ext>
            </a:extLst>
          </p:cNvPr>
          <p:cNvSpPr>
            <a:spLocks noGrp="1"/>
          </p:cNvSpPr>
          <p:nvPr>
            <p:ph type="body" sz="half" idx="2"/>
          </p:nvPr>
        </p:nvSpPr>
        <p:spPr>
          <a:xfrm>
            <a:off x="839788" y="3715352"/>
            <a:ext cx="3932237" cy="2416811"/>
          </a:xfrm>
        </p:spPr>
        <p:txBody>
          <a:bodyPr>
            <a:normAutofit/>
          </a:bodyPr>
          <a:lstStyle/>
          <a:p>
            <a:pPr marL="285750" indent="-285750">
              <a:buFont typeface="Arial" panose="020B0604020202020204" pitchFamily="34" charset="0"/>
              <a:buChar char="•"/>
            </a:pPr>
            <a:r>
              <a:rPr lang="en-US"/>
              <a:t>Use DHCP Dynamic Update service account</a:t>
            </a:r>
          </a:p>
          <a:p>
            <a:pPr marL="285750" indent="-285750">
              <a:buFont typeface="Arial" panose="020B0604020202020204" pitchFamily="34" charset="0"/>
              <a:buChar char="•"/>
            </a:pPr>
            <a:r>
              <a:rPr lang="en-US"/>
              <a:t>Audit DNS DACLs</a:t>
            </a:r>
          </a:p>
          <a:p>
            <a:pPr marL="285750" indent="-285750">
              <a:buFont typeface="Arial" panose="020B0604020202020204" pitchFamily="34" charset="0"/>
              <a:buChar char="•"/>
            </a:pPr>
            <a:r>
              <a:rPr lang="en-US"/>
              <a:t>Audit DNS Zones</a:t>
            </a:r>
          </a:p>
          <a:p>
            <a:pPr marL="285750" indent="-285750">
              <a:buFont typeface="Arial" panose="020B0604020202020204" pitchFamily="34" charset="0"/>
              <a:buChar char="•"/>
            </a:pPr>
            <a:r>
              <a:rPr lang="en-US"/>
              <a:t>Audit Zone Scopes</a:t>
            </a:r>
          </a:p>
          <a:p>
            <a:pPr marL="285750" indent="-285750">
              <a:buFont typeface="Arial" panose="020B0604020202020204" pitchFamily="34" charset="0"/>
              <a:buChar char="•"/>
            </a:pPr>
            <a:r>
              <a:rPr lang="en-US"/>
              <a:t>Audit Policies</a:t>
            </a:r>
          </a:p>
          <a:p>
            <a:pPr marL="285750" indent="-285750">
              <a:buFont typeface="Arial" panose="020B0604020202020204" pitchFamily="34" charset="0"/>
              <a:buChar char="•"/>
            </a:pPr>
            <a:r>
              <a:rPr lang="en-US"/>
              <a:t>Audit Dangling SPNs</a:t>
            </a:r>
          </a:p>
        </p:txBody>
      </p:sp>
      <p:pic>
        <p:nvPicPr>
          <p:cNvPr id="2" name="Picture 1">
            <a:extLst>
              <a:ext uri="{FF2B5EF4-FFF2-40B4-BE49-F238E27FC236}">
                <a16:creationId xmlns:a16="http://schemas.microsoft.com/office/drawing/2014/main" id="{104FB960-165A-9B5B-C3A9-53E783FB2003}"/>
              </a:ext>
            </a:extLst>
          </p:cNvPr>
          <p:cNvPicPr>
            <a:picLocks noChangeAspect="1"/>
          </p:cNvPicPr>
          <p:nvPr/>
        </p:nvPicPr>
        <p:blipFill>
          <a:blip r:embed="rId4"/>
          <a:stretch>
            <a:fillRect/>
          </a:stretch>
        </p:blipFill>
        <p:spPr>
          <a:xfrm>
            <a:off x="7393722" y="594987"/>
            <a:ext cx="2806326" cy="2631850"/>
          </a:xfrm>
          <a:prstGeom prst="rect">
            <a:avLst/>
          </a:prstGeom>
        </p:spPr>
      </p:pic>
    </p:spTree>
    <p:extLst>
      <p:ext uri="{BB962C8B-B14F-4D97-AF65-F5344CB8AC3E}">
        <p14:creationId xmlns:p14="http://schemas.microsoft.com/office/powerpoint/2010/main" val="323691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955376-8A87-4FCE-982E-A82AA3360D30}"/>
              </a:ext>
            </a:extLst>
          </p:cNvPr>
          <p:cNvSpPr>
            <a:spLocks noGrp="1"/>
          </p:cNvSpPr>
          <p:nvPr>
            <p:ph type="title"/>
          </p:nvPr>
        </p:nvSpPr>
        <p:spPr>
          <a:xfrm>
            <a:off x="354000" y="5584135"/>
            <a:ext cx="11484000" cy="1273865"/>
          </a:xfrm>
        </p:spPr>
        <p:txBody>
          <a:bodyPr/>
          <a:lstStyle/>
          <a:p>
            <a:pPr algn="ctr"/>
            <a:r>
              <a:rPr lang="en-US" sz="8000"/>
              <a:t>Something Blue</a:t>
            </a:r>
          </a:p>
        </p:txBody>
      </p:sp>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br>
              <a:rPr lang="en-US" noProof="1"/>
            </a:br>
            <a:endParaRPr lang="en-US" noProof="1"/>
          </a:p>
        </p:txBody>
      </p:sp>
    </p:spTree>
    <p:extLst>
      <p:ext uri="{BB962C8B-B14F-4D97-AF65-F5344CB8AC3E}">
        <p14:creationId xmlns:p14="http://schemas.microsoft.com/office/powerpoint/2010/main" val="2848825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br>
              <a:rPr lang="en-US" noProof="1"/>
            </a:br>
            <a:endParaRPr lang="en-US" noProof="1"/>
          </a:p>
        </p:txBody>
      </p:sp>
      <p:pic>
        <p:nvPicPr>
          <p:cNvPr id="5" name="Picture 4">
            <a:extLst>
              <a:ext uri="{FF2B5EF4-FFF2-40B4-BE49-F238E27FC236}">
                <a16:creationId xmlns:a16="http://schemas.microsoft.com/office/drawing/2014/main" id="{E2C4BDDF-78FE-9380-9BAB-3770796DDEA9}"/>
              </a:ext>
            </a:extLst>
          </p:cNvPr>
          <p:cNvPicPr>
            <a:picLocks noChangeAspect="1"/>
          </p:cNvPicPr>
          <p:nvPr/>
        </p:nvPicPr>
        <p:blipFill>
          <a:blip r:embed="rId3"/>
          <a:stretch>
            <a:fillRect/>
          </a:stretch>
        </p:blipFill>
        <p:spPr>
          <a:xfrm>
            <a:off x="3156857" y="0"/>
            <a:ext cx="5878286" cy="6858000"/>
          </a:xfrm>
          <a:prstGeom prst="rect">
            <a:avLst/>
          </a:prstGeom>
        </p:spPr>
      </p:pic>
      <p:sp>
        <p:nvSpPr>
          <p:cNvPr id="7" name="Title 6">
            <a:extLst>
              <a:ext uri="{FF2B5EF4-FFF2-40B4-BE49-F238E27FC236}">
                <a16:creationId xmlns:a16="http://schemas.microsoft.com/office/drawing/2014/main" id="{836A7FBE-D36C-E15B-3B87-2B4729B4CD2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06401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446088" y="455613"/>
            <a:ext cx="3973512" cy="533400"/>
          </a:xfrm>
        </p:spPr>
        <p:txBody>
          <a:bodyPr anchor="b">
            <a:normAutofit/>
          </a:bodyPr>
          <a:lstStyle/>
          <a:p>
            <a:r>
              <a:rPr lang="en-US"/>
              <a:t>BlueTuxedo</a:t>
            </a:r>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446088" y="1275365"/>
            <a:ext cx="3656012" cy="4388835"/>
          </a:xfrm>
        </p:spPr>
        <p:txBody>
          <a:bodyPr>
            <a:normAutofit/>
          </a:bodyPr>
          <a:lstStyle/>
          <a:p>
            <a:pPr marL="285750" indent="-285750">
              <a:buFont typeface="Arial" panose="020B0604020202020204" pitchFamily="34" charset="0"/>
              <a:buChar char="•"/>
            </a:pPr>
            <a:r>
              <a:rPr lang="en-US" sz="1600" dirty="0">
                <a:solidFill>
                  <a:schemeClr val="bg1"/>
                </a:solidFill>
              </a:rPr>
              <a:t>Dangling SPNs</a:t>
            </a:r>
          </a:p>
          <a:p>
            <a:pPr marL="285750" indent="-285750">
              <a:buFont typeface="Arial" panose="020B0604020202020204" pitchFamily="34" charset="0"/>
              <a:buChar char="•"/>
            </a:pPr>
            <a:r>
              <a:rPr lang="en-US" sz="1600" dirty="0" err="1">
                <a:solidFill>
                  <a:schemeClr val="bg1"/>
                </a:solidFill>
              </a:rPr>
              <a:t>DnsAdmins</a:t>
            </a:r>
            <a:r>
              <a:rPr lang="en-US" sz="1600" dirty="0">
                <a:solidFill>
                  <a:schemeClr val="bg1"/>
                </a:solidFill>
              </a:rPr>
              <a:t> Membership</a:t>
            </a:r>
          </a:p>
          <a:p>
            <a:pPr marL="285750" indent="-285750">
              <a:buFont typeface="Arial" panose="020B0604020202020204" pitchFamily="34" charset="0"/>
              <a:buChar char="•"/>
            </a:pPr>
            <a:r>
              <a:rPr lang="en-US" sz="1600" dirty="0">
                <a:solidFill>
                  <a:schemeClr val="bg1"/>
                </a:solidFill>
              </a:rPr>
              <a:t>Wildcard Record</a:t>
            </a:r>
          </a:p>
          <a:p>
            <a:pPr marL="285750" indent="-285750">
              <a:buFont typeface="Arial" panose="020B0604020202020204" pitchFamily="34" charset="0"/>
              <a:buChar char="•"/>
            </a:pPr>
            <a:r>
              <a:rPr lang="en-US" dirty="0"/>
              <a:t>WPAD Record</a:t>
            </a:r>
          </a:p>
          <a:p>
            <a:pPr marL="285750" indent="-285750">
              <a:buFont typeface="Arial" panose="020B0604020202020204" pitchFamily="34" charset="0"/>
              <a:buChar char="•"/>
            </a:pPr>
            <a:r>
              <a:rPr lang="en-US" sz="1600" dirty="0">
                <a:solidFill>
                  <a:schemeClr val="bg1"/>
                </a:solidFill>
              </a:rPr>
              <a:t>Global Query Block List (GQBL)</a:t>
            </a:r>
          </a:p>
          <a:p>
            <a:pPr marL="285750" indent="-285750">
              <a:buFont typeface="Arial" panose="020B0604020202020204" pitchFamily="34" charset="0"/>
              <a:buChar char="•"/>
            </a:pPr>
            <a:r>
              <a:rPr lang="en-US" dirty="0"/>
              <a:t>DHCP Dynamic Update service account</a:t>
            </a:r>
          </a:p>
          <a:p>
            <a:pPr marL="285750" indent="-285750">
              <a:buFont typeface="Arial" panose="020B0604020202020204" pitchFamily="34" charset="0"/>
              <a:buChar char="•"/>
            </a:pPr>
            <a:r>
              <a:rPr lang="en-US" dirty="0"/>
              <a:t>Weird DACLs</a:t>
            </a:r>
          </a:p>
          <a:p>
            <a:pPr marL="285750" indent="-285750">
              <a:buFont typeface="Arial" panose="020B0604020202020204" pitchFamily="34" charset="0"/>
              <a:buChar char="•"/>
            </a:pPr>
            <a:r>
              <a:rPr lang="en-US" sz="1600" dirty="0" err="1">
                <a:solidFill>
                  <a:schemeClr val="bg1"/>
                </a:solidFill>
              </a:rPr>
              <a:t>Tombstoned</a:t>
            </a:r>
            <a:r>
              <a:rPr lang="en-US" sz="1600" dirty="0">
                <a:solidFill>
                  <a:schemeClr val="bg1"/>
                </a:solidFill>
              </a:rPr>
              <a:t> DNS </a:t>
            </a:r>
            <a:r>
              <a:rPr lang="en-US" dirty="0"/>
              <a:t>Records</a:t>
            </a:r>
          </a:p>
          <a:p>
            <a:pPr marL="285750" indent="-285750">
              <a:buFont typeface="Arial" panose="020B0604020202020204" pitchFamily="34" charset="0"/>
              <a:buChar char="•"/>
            </a:pPr>
            <a:r>
              <a:rPr lang="en-US" sz="1600" dirty="0">
                <a:solidFill>
                  <a:schemeClr val="bg1"/>
                </a:solidFill>
              </a:rPr>
              <a:t>Conditional Forwarder Auditing</a:t>
            </a:r>
          </a:p>
          <a:p>
            <a:pPr marL="285750" indent="-285750">
              <a:buFont typeface="Arial" panose="020B0604020202020204" pitchFamily="34" charset="0"/>
              <a:buChar char="•"/>
            </a:pPr>
            <a:r>
              <a:rPr lang="en-US" sz="1600" dirty="0">
                <a:solidFill>
                  <a:schemeClr val="bg1"/>
                </a:solidFill>
              </a:rPr>
              <a:t>Zone &amp; Zone Scope Auditing</a:t>
            </a:r>
            <a:endParaRPr lang="en-US" dirty="0"/>
          </a:p>
          <a:p>
            <a:pPr marL="285750" indent="-285750">
              <a:buFont typeface="Arial" panose="020B0604020202020204" pitchFamily="34" charset="0"/>
              <a:buChar char="•"/>
            </a:pPr>
            <a:r>
              <a:rPr lang="en-US" dirty="0"/>
              <a:t>Forwarder Configuration</a:t>
            </a:r>
          </a:p>
          <a:p>
            <a:pPr marL="285750" indent="-285750">
              <a:buFont typeface="Arial" panose="020B0604020202020204" pitchFamily="34" charset="0"/>
              <a:buChar char="•"/>
            </a:pPr>
            <a:r>
              <a:rPr lang="en-US" dirty="0"/>
              <a:t>Socket Pool Configuration</a:t>
            </a:r>
          </a:p>
        </p:txBody>
      </p:sp>
      <p:pic>
        <p:nvPicPr>
          <p:cNvPr id="5" name="Picture Placeholder 4">
            <a:extLst>
              <a:ext uri="{FF2B5EF4-FFF2-40B4-BE49-F238E27FC236}">
                <a16:creationId xmlns:a16="http://schemas.microsoft.com/office/drawing/2014/main" id="{D091587C-E444-30A4-00BC-C7C79C037BC3}"/>
              </a:ext>
            </a:extLst>
          </p:cNvPr>
          <p:cNvPicPr>
            <a:picLocks noGrp="1" noChangeAspect="1"/>
          </p:cNvPicPr>
          <p:nvPr>
            <p:ph type="pic" idx="1"/>
          </p:nvPr>
        </p:nvPicPr>
        <p:blipFill rotWithShape="1">
          <a:blip r:embed="rId4"/>
          <a:srcRect l="3958" t="15929" r="14078" b="33470"/>
          <a:stretch/>
        </p:blipFill>
        <p:spPr>
          <a:xfrm>
            <a:off x="4785360" y="0"/>
            <a:ext cx="7406640" cy="6857999"/>
          </a:xfrm>
        </p:spPr>
      </p:pic>
    </p:spTree>
    <p:extLst>
      <p:ext uri="{BB962C8B-B14F-4D97-AF65-F5344CB8AC3E}">
        <p14:creationId xmlns:p14="http://schemas.microsoft.com/office/powerpoint/2010/main" val="2220414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and person kissing&#10;&#10;Description automatically generated">
            <a:extLst>
              <a:ext uri="{FF2B5EF4-FFF2-40B4-BE49-F238E27FC236}">
                <a16:creationId xmlns:a16="http://schemas.microsoft.com/office/drawing/2014/main" id="{34524A28-B566-7275-340E-619773160DB6}"/>
              </a:ext>
            </a:extLst>
          </p:cNvPr>
          <p:cNvPicPr>
            <a:picLocks noGrp="1" noChangeAspect="1"/>
          </p:cNvPicPr>
          <p:nvPr>
            <p:ph type="pic" sz="quarter" idx="13"/>
          </p:nvPr>
        </p:nvPicPr>
        <p:blipFill rotWithShape="1">
          <a:blip r:embed="rId3"/>
          <a:srcRect l="18802" r="14234" b="-817"/>
          <a:stretch/>
        </p:blipFill>
        <p:spPr>
          <a:xfrm>
            <a:off x="2407920" y="-247698"/>
            <a:ext cx="9784080" cy="7406640"/>
          </a:xfrm>
        </p:spPr>
      </p:pic>
      <p:sp>
        <p:nvSpPr>
          <p:cNvPr id="21" name="Title 20" hidden="1">
            <a:extLst>
              <a:ext uri="{FF2B5EF4-FFF2-40B4-BE49-F238E27FC236}">
                <a16:creationId xmlns:a16="http://schemas.microsoft.com/office/drawing/2014/main" id="{8E62F6FF-B6F0-4433-A425-9C85ED532F10}"/>
              </a:ext>
            </a:extLst>
          </p:cNvPr>
          <p:cNvSpPr>
            <a:spLocks noGrp="1"/>
          </p:cNvSpPr>
          <p:nvPr>
            <p:ph type="title"/>
          </p:nvPr>
        </p:nvSpPr>
        <p:spPr/>
        <p:txBody>
          <a:bodyPr/>
          <a:lstStyle/>
          <a:p>
            <a:r>
              <a:rPr lang="en-US"/>
              <a:t>Title Slide Option 1</a:t>
            </a:r>
          </a:p>
        </p:txBody>
      </p:sp>
      <p:sp>
        <p:nvSpPr>
          <p:cNvPr id="6" name="TextBox 5">
            <a:extLst>
              <a:ext uri="{FF2B5EF4-FFF2-40B4-BE49-F238E27FC236}">
                <a16:creationId xmlns:a16="http://schemas.microsoft.com/office/drawing/2014/main" id="{E1384A20-C5F9-4F76-9692-6A588F27CFE4}"/>
              </a:ext>
            </a:extLst>
          </p:cNvPr>
          <p:cNvSpPr txBox="1"/>
          <p:nvPr/>
        </p:nvSpPr>
        <p:spPr>
          <a:xfrm>
            <a:off x="530644" y="3429000"/>
            <a:ext cx="5089233" cy="2650170"/>
          </a:xfrm>
          <a:prstGeom prst="rect">
            <a:avLst/>
          </a:prstGeom>
          <a:noFill/>
        </p:spPr>
        <p:txBody>
          <a:bodyPr wrap="square" lIns="0" tIns="0" rIns="0" bIns="0" rtlCol="0" anchor="b">
            <a:noAutofit/>
          </a:bodyPr>
          <a:lstStyle/>
          <a:p>
            <a:pPr algn="r">
              <a:lnSpc>
                <a:spcPct val="60000"/>
              </a:lnSpc>
            </a:pPr>
            <a:r>
              <a:rPr lang="en-US" sz="19000" spc="-150">
                <a:solidFill>
                  <a:schemeClr val="accent1"/>
                </a:solidFill>
                <a:latin typeface="+mj-lt"/>
              </a:rPr>
              <a:t>and</a:t>
            </a:r>
          </a:p>
        </p:txBody>
      </p:sp>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p>
        </p:txBody>
      </p:sp>
      <p:sp>
        <p:nvSpPr>
          <p:cNvPr id="5" name="Action Button: Blank 4">
            <a:hlinkClick r:id="" action="ppaction://customshow?id=0" highlightClick="1"/>
            <a:extLst>
              <a:ext uri="{FF2B5EF4-FFF2-40B4-BE49-F238E27FC236}">
                <a16:creationId xmlns:a16="http://schemas.microsoft.com/office/drawing/2014/main" id="{4A5C5161-3AB3-C759-800F-FB3606DFC9FB}"/>
              </a:ext>
            </a:extLst>
          </p:cNvPr>
          <p:cNvSpPr/>
          <p:nvPr/>
        </p:nvSpPr>
        <p:spPr>
          <a:xfrm>
            <a:off x="0" y="300942"/>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ction Button: Blank 4">
            <a:hlinkClick r:id="" action="ppaction://customshow?id=0" highlightClick="1"/>
            <a:extLst>
              <a:ext uri="{FF2B5EF4-FFF2-40B4-BE49-F238E27FC236}">
                <a16:creationId xmlns:a16="http://schemas.microsoft.com/office/drawing/2014/main" id="{07287B6B-37F5-4D47-8575-94A3272A4536}"/>
              </a:ext>
            </a:extLst>
          </p:cNvPr>
          <p:cNvSpPr/>
          <p:nvPr/>
        </p:nvSpPr>
        <p:spPr>
          <a:xfrm>
            <a:off x="0" y="2540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03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446088" y="455613"/>
            <a:ext cx="3973512" cy="533400"/>
          </a:xfrm>
        </p:spPr>
        <p:txBody>
          <a:bodyPr anchor="b">
            <a:normAutofit/>
          </a:bodyPr>
          <a:lstStyle/>
          <a:p>
            <a:r>
              <a:rPr lang="en-US" dirty="0" err="1"/>
              <a:t>BlueTuxedo</a:t>
            </a:r>
            <a:endParaRPr lang="en-US" dirty="0"/>
          </a:p>
        </p:txBody>
      </p:sp>
      <p:sp>
        <p:nvSpPr>
          <p:cNvPr id="13" name="Text Placeholder 3">
            <a:extLst>
              <a:ext uri="{FF2B5EF4-FFF2-40B4-BE49-F238E27FC236}">
                <a16:creationId xmlns:a16="http://schemas.microsoft.com/office/drawing/2014/main" id="{3D3FFC30-82E1-4E0C-6D62-D74A278D4C74}"/>
              </a:ext>
            </a:extLst>
          </p:cNvPr>
          <p:cNvSpPr>
            <a:spLocks noGrp="1"/>
          </p:cNvSpPr>
          <p:nvPr>
            <p:ph type="body" sz="half" idx="2"/>
          </p:nvPr>
        </p:nvSpPr>
        <p:spPr>
          <a:xfrm>
            <a:off x="446088" y="1275365"/>
            <a:ext cx="3656012" cy="4388835"/>
          </a:xfrm>
        </p:spPr>
        <p:txBody>
          <a:bodyPr>
            <a:normAutofit/>
          </a:bodyPr>
          <a:lstStyle/>
          <a:p>
            <a:r>
              <a:rPr lang="en-US" dirty="0"/>
              <a:t>Available now!</a:t>
            </a:r>
          </a:p>
          <a:p>
            <a:pPr marL="285750" indent="-285750">
              <a:buFont typeface="Arial" panose="020B0604020202020204" pitchFamily="34" charset="0"/>
              <a:buChar char="•"/>
            </a:pPr>
            <a:r>
              <a:rPr lang="en-US" dirty="0"/>
              <a:t>https://</a:t>
            </a:r>
            <a:r>
              <a:rPr lang="en-US" dirty="0" err="1"/>
              <a:t>github.com</a:t>
            </a:r>
            <a:r>
              <a:rPr lang="en-US" dirty="0"/>
              <a:t>/</a:t>
            </a:r>
            <a:r>
              <a:rPr lang="en-US" dirty="0" err="1"/>
              <a:t>TrimarcJake</a:t>
            </a:r>
            <a:r>
              <a:rPr lang="en-US" dirty="0"/>
              <a:t>/</a:t>
            </a:r>
            <a:r>
              <a:rPr lang="en-US" dirty="0" err="1"/>
              <a:t>BlueTuxedo</a:t>
            </a:r>
            <a:endParaRPr lang="en-US" dirty="0"/>
          </a:p>
          <a:p>
            <a:endParaRPr lang="en-US" dirty="0"/>
          </a:p>
          <a:p>
            <a:r>
              <a:rPr lang="en-US" dirty="0"/>
              <a:t>Features to be added:</a:t>
            </a:r>
          </a:p>
          <a:p>
            <a:pPr marL="342900" indent="-342900">
              <a:buFont typeface="Arial" panose="020B0604020202020204" pitchFamily="34" charset="0"/>
              <a:buChar char="•"/>
            </a:pPr>
            <a:r>
              <a:rPr lang="en-US" dirty="0"/>
              <a:t>More remediations</a:t>
            </a:r>
          </a:p>
          <a:p>
            <a:pPr marL="342900" indent="-342900">
              <a:buFont typeface="Arial" panose="020B0604020202020204" pitchFamily="34" charset="0"/>
              <a:buChar char="•"/>
            </a:pPr>
            <a:r>
              <a:rPr lang="en-US" dirty="0"/>
              <a:t>Better ACE filtering</a:t>
            </a:r>
          </a:p>
          <a:p>
            <a:pPr marL="342900" indent="-342900">
              <a:buFont typeface="Arial" panose="020B0604020202020204" pitchFamily="34" charset="0"/>
              <a:buChar char="•"/>
            </a:pPr>
            <a:r>
              <a:rPr lang="en-US" dirty="0"/>
              <a:t>Better descriptions</a:t>
            </a:r>
          </a:p>
          <a:p>
            <a:pPr marL="342900" indent="-342900">
              <a:buFont typeface="Arial" panose="020B0604020202020204" pitchFamily="34" charset="0"/>
              <a:buChar char="•"/>
            </a:pPr>
            <a:r>
              <a:rPr lang="en-US" dirty="0"/>
              <a:t>Text-based User Interface</a:t>
            </a:r>
          </a:p>
          <a:p>
            <a:pPr marL="342900" indent="-342900">
              <a:buFont typeface="Arial" panose="020B0604020202020204" pitchFamily="34" charset="0"/>
              <a:buChar char="•"/>
            </a:pPr>
            <a:endParaRPr lang="en-US" dirty="0"/>
          </a:p>
          <a:p>
            <a:r>
              <a:rPr lang="en-US" dirty="0"/>
              <a:t>Always looking for contributors!</a:t>
            </a:r>
          </a:p>
          <a:p>
            <a:pPr marL="285750" indent="-285750">
              <a:buFont typeface="Arial" panose="020B0604020202020204" pitchFamily="34" charset="0"/>
              <a:buChar char="•"/>
            </a:pPr>
            <a:endParaRPr lang="en-US" dirty="0"/>
          </a:p>
        </p:txBody>
      </p:sp>
      <p:pic>
        <p:nvPicPr>
          <p:cNvPr id="5" name="Picture Placeholder 4">
            <a:extLst>
              <a:ext uri="{FF2B5EF4-FFF2-40B4-BE49-F238E27FC236}">
                <a16:creationId xmlns:a16="http://schemas.microsoft.com/office/drawing/2014/main" id="{D091587C-E444-30A4-00BC-C7C79C037BC3}"/>
              </a:ext>
            </a:extLst>
          </p:cNvPr>
          <p:cNvPicPr>
            <a:picLocks noGrp="1" noChangeAspect="1"/>
          </p:cNvPicPr>
          <p:nvPr>
            <p:ph type="pic" idx="1"/>
          </p:nvPr>
        </p:nvPicPr>
        <p:blipFill rotWithShape="1">
          <a:blip r:embed="rId3"/>
          <a:srcRect l="3958" t="15929" r="14078" b="33470"/>
          <a:stretch/>
        </p:blipFill>
        <p:spPr>
          <a:xfrm>
            <a:off x="4785360" y="0"/>
            <a:ext cx="7406640" cy="6857999"/>
          </a:xfrm>
        </p:spPr>
      </p:pic>
    </p:spTree>
    <p:extLst>
      <p:ext uri="{BB962C8B-B14F-4D97-AF65-F5344CB8AC3E}">
        <p14:creationId xmlns:p14="http://schemas.microsoft.com/office/powerpoint/2010/main" val="137817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342A81-6AF7-23B2-1D99-93A807DDB150}"/>
              </a:ext>
            </a:extLst>
          </p:cNvPr>
          <p:cNvSpPr>
            <a:spLocks noGrp="1"/>
          </p:cNvSpPr>
          <p:nvPr>
            <p:ph type="title"/>
          </p:nvPr>
        </p:nvSpPr>
        <p:spPr/>
        <p:txBody>
          <a:bodyPr/>
          <a:lstStyle/>
          <a:p>
            <a:endParaRPr lang="en-US"/>
          </a:p>
        </p:txBody>
      </p:sp>
      <p:pic>
        <p:nvPicPr>
          <p:cNvPr id="12" name="Picture Placeholder 11" descr="Text&#10;&#10;Description automatically generated">
            <a:extLst>
              <a:ext uri="{FF2B5EF4-FFF2-40B4-BE49-F238E27FC236}">
                <a16:creationId xmlns:a16="http://schemas.microsoft.com/office/drawing/2014/main" id="{1002700C-48CE-C94D-C2F3-F69554E7B1A4}"/>
              </a:ext>
            </a:extLst>
          </p:cNvPr>
          <p:cNvPicPr>
            <a:picLocks noGrp="1" noChangeAspect="1"/>
          </p:cNvPicPr>
          <p:nvPr>
            <p:ph type="pic" sz="quarter" idx="14"/>
          </p:nvPr>
        </p:nvPicPr>
        <p:blipFill>
          <a:blip r:embed="rId3"/>
          <a:srcRect t="14427" b="14427"/>
          <a:stretch>
            <a:fillRect/>
          </a:stretch>
        </p:blipFill>
        <p:spPr/>
      </p:pic>
    </p:spTree>
    <p:extLst>
      <p:ext uri="{BB962C8B-B14F-4D97-AF65-F5344CB8AC3E}">
        <p14:creationId xmlns:p14="http://schemas.microsoft.com/office/powerpoint/2010/main" val="681785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A543-1D71-415E-A534-2239B171D844}"/>
              </a:ext>
            </a:extLst>
          </p:cNvPr>
          <p:cNvSpPr>
            <a:spLocks noGrp="1"/>
          </p:cNvSpPr>
          <p:nvPr>
            <p:ph type="title"/>
          </p:nvPr>
        </p:nvSpPr>
        <p:spPr>
          <a:xfrm>
            <a:off x="839789" y="457200"/>
            <a:ext cx="2135880" cy="2358189"/>
          </a:xfrm>
        </p:spPr>
        <p:txBody>
          <a:bodyPr/>
          <a:lstStyle/>
          <a:p>
            <a:r>
              <a:rPr lang="en-US"/>
              <a:t>Thank </a:t>
            </a:r>
            <a:br>
              <a:rPr lang="en-US"/>
            </a:br>
            <a:r>
              <a:rPr lang="en-US"/>
              <a:t>you!</a:t>
            </a:r>
          </a:p>
        </p:txBody>
      </p:sp>
      <p:sp>
        <p:nvSpPr>
          <p:cNvPr id="4" name="Text Placeholder 3">
            <a:extLst>
              <a:ext uri="{FF2B5EF4-FFF2-40B4-BE49-F238E27FC236}">
                <a16:creationId xmlns:a16="http://schemas.microsoft.com/office/drawing/2014/main" id="{F1E9C2FC-955F-449D-BA6B-3BC5F2EB1FD7}"/>
              </a:ext>
            </a:extLst>
          </p:cNvPr>
          <p:cNvSpPr>
            <a:spLocks noGrp="1"/>
          </p:cNvSpPr>
          <p:nvPr>
            <p:ph type="body" sz="half" idx="2"/>
          </p:nvPr>
        </p:nvSpPr>
        <p:spPr>
          <a:xfrm>
            <a:off x="839789" y="2927684"/>
            <a:ext cx="2135880" cy="2941303"/>
          </a:xfrm>
        </p:spPr>
        <p:txBody>
          <a:bodyPr>
            <a:normAutofit fontScale="92500" lnSpcReduction="10000"/>
          </a:bodyPr>
          <a:lstStyle/>
          <a:p>
            <a:r>
              <a:rPr lang="en-US" dirty="0"/>
              <a:t>Kevin Robertson</a:t>
            </a:r>
          </a:p>
          <a:p>
            <a:r>
              <a:rPr lang="en-US" noProof="1"/>
              <a:t>Shay Ber</a:t>
            </a:r>
          </a:p>
          <a:p>
            <a:r>
              <a:rPr lang="en-US" noProof="1"/>
              <a:t>Charlie Clark</a:t>
            </a:r>
          </a:p>
          <a:p>
            <a:r>
              <a:rPr lang="en-US" noProof="1"/>
              <a:t>Dirk-jan Mollema</a:t>
            </a:r>
          </a:p>
          <a:p>
            <a:r>
              <a:rPr lang="en-US" noProof="1"/>
              <a:t>Elad Shamir</a:t>
            </a:r>
          </a:p>
          <a:p>
            <a:endParaRPr lang="en-US" noProof="1"/>
          </a:p>
          <a:p>
            <a:r>
              <a:rPr lang="en-US" noProof="1"/>
              <a:t>WWHF</a:t>
            </a:r>
          </a:p>
          <a:p>
            <a:r>
              <a:rPr lang="en-US" noProof="1"/>
              <a:t>Trimarc</a:t>
            </a:r>
          </a:p>
          <a:p>
            <a:r>
              <a:rPr lang="en-US" noProof="1"/>
              <a:t>You</a:t>
            </a:r>
          </a:p>
        </p:txBody>
      </p:sp>
      <p:pic>
        <p:nvPicPr>
          <p:cNvPr id="11" name="Picture Placeholder 10" descr="close up of wedding couple holding hands">
            <a:extLst>
              <a:ext uri="{FF2B5EF4-FFF2-40B4-BE49-F238E27FC236}">
                <a16:creationId xmlns:a16="http://schemas.microsoft.com/office/drawing/2014/main" id="{4FC56D1F-50EB-49F0-8E6B-972B7E789F54}"/>
              </a:ext>
            </a:extLst>
          </p:cNvPr>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21670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804F154-9B8A-A984-C775-8F84043B470B}"/>
              </a:ext>
            </a:extLst>
          </p:cNvPr>
          <p:cNvSpPr>
            <a:spLocks noGrp="1"/>
          </p:cNvSpPr>
          <p:nvPr>
            <p:ph type="ctrTitle"/>
          </p:nvPr>
        </p:nvSpPr>
        <p:spPr>
          <a:xfrm>
            <a:off x="4507462" y="437104"/>
            <a:ext cx="6502400" cy="901700"/>
          </a:xfrm>
        </p:spPr>
        <p:txBody>
          <a:bodyPr/>
          <a:lstStyle/>
          <a:p>
            <a:pPr algn="ctr"/>
            <a:r>
              <a:rPr lang="en-US"/>
              <a:t>Questions?</a:t>
            </a:r>
          </a:p>
        </p:txBody>
      </p:sp>
      <p:sp>
        <p:nvSpPr>
          <p:cNvPr id="11" name="Subtitle 10">
            <a:extLst>
              <a:ext uri="{FF2B5EF4-FFF2-40B4-BE49-F238E27FC236}">
                <a16:creationId xmlns:a16="http://schemas.microsoft.com/office/drawing/2014/main" id="{7505A27A-1560-0254-E359-33F9C208601C}"/>
              </a:ext>
            </a:extLst>
          </p:cNvPr>
          <p:cNvSpPr>
            <a:spLocks noGrp="1"/>
          </p:cNvSpPr>
          <p:nvPr>
            <p:ph type="subTitle" idx="1"/>
          </p:nvPr>
        </p:nvSpPr>
        <p:spPr>
          <a:xfrm>
            <a:off x="4617279" y="2388970"/>
            <a:ext cx="3255945" cy="4178300"/>
          </a:xfrm>
        </p:spPr>
        <p:txBody>
          <a:bodyPr/>
          <a:lstStyle/>
          <a:p>
            <a:pPr algn="ctr"/>
            <a:r>
              <a:rPr lang="en-US"/>
              <a:t>Jim Sykora</a:t>
            </a:r>
          </a:p>
          <a:p>
            <a:pPr algn="ctr"/>
            <a:r>
              <a:rPr lang="en-US"/>
              <a:t>@JimSycurity</a:t>
            </a:r>
          </a:p>
          <a:p>
            <a:pPr algn="ctr"/>
            <a:endParaRPr lang="en-US"/>
          </a:p>
          <a:p>
            <a:pPr algn="ctr"/>
            <a:endParaRPr lang="en-US"/>
          </a:p>
        </p:txBody>
      </p:sp>
      <p:sp>
        <p:nvSpPr>
          <p:cNvPr id="4" name="Text Placeholder 3">
            <a:extLst>
              <a:ext uri="{FF2B5EF4-FFF2-40B4-BE49-F238E27FC236}">
                <a16:creationId xmlns:a16="http://schemas.microsoft.com/office/drawing/2014/main" id="{9315B35D-5BE1-0C0C-2C4B-31B924D034FC}"/>
              </a:ext>
            </a:extLst>
          </p:cNvPr>
          <p:cNvSpPr>
            <a:spLocks noGrp="1"/>
          </p:cNvSpPr>
          <p:nvPr>
            <p:ph type="body" sz="quarter" idx="12"/>
          </p:nvPr>
        </p:nvSpPr>
        <p:spPr/>
        <p:txBody>
          <a:bodyPr/>
          <a:lstStyle/>
          <a:p>
            <a:r>
              <a:rPr lang="en-US"/>
              <a:t>Jim</a:t>
            </a:r>
          </a:p>
        </p:txBody>
      </p:sp>
      <p:sp>
        <p:nvSpPr>
          <p:cNvPr id="9" name="Text Placeholder 8">
            <a:extLst>
              <a:ext uri="{FF2B5EF4-FFF2-40B4-BE49-F238E27FC236}">
                <a16:creationId xmlns:a16="http://schemas.microsoft.com/office/drawing/2014/main" id="{F832D83A-9589-155B-E5C7-DDB114978DE3}"/>
              </a:ext>
            </a:extLst>
          </p:cNvPr>
          <p:cNvSpPr>
            <a:spLocks noGrp="1"/>
          </p:cNvSpPr>
          <p:nvPr>
            <p:ph type="body" sz="quarter" idx="13"/>
          </p:nvPr>
        </p:nvSpPr>
        <p:spPr/>
        <p:txBody>
          <a:bodyPr/>
          <a:lstStyle/>
          <a:p>
            <a:r>
              <a:rPr lang="en-US"/>
              <a:t>Jake</a:t>
            </a:r>
          </a:p>
        </p:txBody>
      </p:sp>
      <p:sp>
        <p:nvSpPr>
          <p:cNvPr id="12" name="Subtitle 10">
            <a:extLst>
              <a:ext uri="{FF2B5EF4-FFF2-40B4-BE49-F238E27FC236}">
                <a16:creationId xmlns:a16="http://schemas.microsoft.com/office/drawing/2014/main" id="{0139A3AB-B3C8-E294-3357-6EA5EE074AF9}"/>
              </a:ext>
            </a:extLst>
          </p:cNvPr>
          <p:cNvSpPr txBox="1">
            <a:spLocks/>
          </p:cNvSpPr>
          <p:nvPr/>
        </p:nvSpPr>
        <p:spPr>
          <a:xfrm>
            <a:off x="7873224" y="2388970"/>
            <a:ext cx="3893395" cy="4178300"/>
          </a:xfrm>
          <a:prstGeom prst="rect">
            <a:avLst/>
          </a:prstGeom>
        </p:spPr>
        <p:txBody>
          <a:bodyPr vert="horz" lIns="0" tIns="0" rIns="0" bIns="0" rtlCol="0">
            <a:noAutofit/>
          </a:bodyPr>
          <a:lstStyle>
            <a:lvl1pPr marL="0" indent="0" algn="l" defTabSz="914400" rtl="0" eaLnBrk="1" latinLnBrk="0" hangingPunct="1">
              <a:lnSpc>
                <a:spcPct val="80000"/>
              </a:lnSpc>
              <a:spcBef>
                <a:spcPts val="1000"/>
              </a:spcBef>
              <a:buClr>
                <a:schemeClr val="accent1">
                  <a:lumMod val="90000"/>
                </a:schemeClr>
              </a:buClr>
              <a:buFont typeface="Segoe UI" panose="020B0502040204020203"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Clr>
                <a:schemeClr val="accent1">
                  <a:lumMod val="90000"/>
                </a:schemeClr>
              </a:buClr>
              <a:buFont typeface="Segoe UI" panose="020B0502040204020203"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Clr>
                <a:schemeClr val="accent1">
                  <a:lumMod val="90000"/>
                </a:schemeClr>
              </a:buClr>
              <a:buFont typeface="Segoe UI" panose="020B0502040204020203"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Clr>
                <a:schemeClr val="accent1">
                  <a:lumMod val="90000"/>
                </a:schemeClr>
              </a:buClr>
              <a:buFont typeface="Segoe UI" panose="020B0502040204020203"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Clr>
                <a:schemeClr val="accent1">
                  <a:lumMod val="90000"/>
                </a:schemeClr>
              </a:buClr>
              <a:buFont typeface="Segoe UI" panose="020B0502040204020203"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t>Jake Hildreth</a:t>
            </a:r>
          </a:p>
          <a:p>
            <a:pPr algn="ctr"/>
            <a:r>
              <a:rPr lang="en-US"/>
              <a:t>@horse@infosec.exchange</a:t>
            </a:r>
          </a:p>
          <a:p>
            <a:pPr algn="ctr"/>
            <a:endParaRPr lang="en-US"/>
          </a:p>
        </p:txBody>
      </p:sp>
      <p:pic>
        <p:nvPicPr>
          <p:cNvPr id="14" name="Picture 13" descr="Qr code&#10;&#10;Description automatically generated">
            <a:extLst>
              <a:ext uri="{FF2B5EF4-FFF2-40B4-BE49-F238E27FC236}">
                <a16:creationId xmlns:a16="http://schemas.microsoft.com/office/drawing/2014/main" id="{DB37DFA5-FB47-591B-F3B9-C8074E68EACA}"/>
              </a:ext>
            </a:extLst>
          </p:cNvPr>
          <p:cNvPicPr>
            <a:picLocks noChangeAspect="1"/>
          </p:cNvPicPr>
          <p:nvPr/>
        </p:nvPicPr>
        <p:blipFill>
          <a:blip r:embed="rId3"/>
          <a:stretch>
            <a:fillRect/>
          </a:stretch>
        </p:blipFill>
        <p:spPr>
          <a:xfrm>
            <a:off x="8629981" y="3429000"/>
            <a:ext cx="2379880" cy="2379880"/>
          </a:xfrm>
          <a:prstGeom prst="rect">
            <a:avLst/>
          </a:prstGeom>
        </p:spPr>
      </p:pic>
      <p:pic>
        <p:nvPicPr>
          <p:cNvPr id="16" name="Picture 15" descr="Qr code&#10;&#10;Description automatically generated">
            <a:extLst>
              <a:ext uri="{FF2B5EF4-FFF2-40B4-BE49-F238E27FC236}">
                <a16:creationId xmlns:a16="http://schemas.microsoft.com/office/drawing/2014/main" id="{EFF3F58E-82F3-5214-780C-8C6C8887CA1F}"/>
              </a:ext>
            </a:extLst>
          </p:cNvPr>
          <p:cNvPicPr>
            <a:picLocks noChangeAspect="1"/>
          </p:cNvPicPr>
          <p:nvPr/>
        </p:nvPicPr>
        <p:blipFill>
          <a:blip r:embed="rId4"/>
          <a:stretch>
            <a:fillRect/>
          </a:stretch>
        </p:blipFill>
        <p:spPr>
          <a:xfrm>
            <a:off x="5048882" y="3429000"/>
            <a:ext cx="2392739" cy="2392739"/>
          </a:xfrm>
          <a:prstGeom prst="rect">
            <a:avLst/>
          </a:prstGeom>
        </p:spPr>
      </p:pic>
      <p:sp>
        <p:nvSpPr>
          <p:cNvPr id="18" name="TextBox 17">
            <a:extLst>
              <a:ext uri="{FF2B5EF4-FFF2-40B4-BE49-F238E27FC236}">
                <a16:creationId xmlns:a16="http://schemas.microsoft.com/office/drawing/2014/main" id="{567B07D4-ED43-261B-7291-011AD81C81CE}"/>
              </a:ext>
            </a:extLst>
          </p:cNvPr>
          <p:cNvSpPr txBox="1"/>
          <p:nvPr/>
        </p:nvSpPr>
        <p:spPr>
          <a:xfrm>
            <a:off x="522514" y="887954"/>
            <a:ext cx="3537019" cy="1200329"/>
          </a:xfrm>
          <a:prstGeom prst="rect">
            <a:avLst/>
          </a:prstGeom>
          <a:noFill/>
        </p:spPr>
        <p:txBody>
          <a:bodyPr wrap="square" rtlCol="0">
            <a:spAutoFit/>
          </a:bodyPr>
          <a:lstStyle/>
          <a:p>
            <a:r>
              <a:rPr lang="en-US" sz="2400" b="0" i="0" u="none" strike="noStrike">
                <a:solidFill>
                  <a:schemeClr val="tx1">
                    <a:lumMod val="75000"/>
                    <a:lumOff val="25000"/>
                  </a:schemeClr>
                </a:solidFill>
                <a:effectLst/>
              </a:rPr>
              <a:t>It’s not DNS</a:t>
            </a:r>
            <a:br>
              <a:rPr lang="en-US" sz="2400">
                <a:solidFill>
                  <a:schemeClr val="tx1">
                    <a:lumMod val="75000"/>
                    <a:lumOff val="25000"/>
                  </a:schemeClr>
                </a:solidFill>
              </a:rPr>
            </a:br>
            <a:r>
              <a:rPr lang="en-US" sz="2400" b="0" i="0" u="none" strike="noStrike">
                <a:solidFill>
                  <a:schemeClr val="tx1">
                    <a:lumMod val="75000"/>
                    <a:lumOff val="25000"/>
                  </a:schemeClr>
                </a:solidFill>
                <a:effectLst/>
              </a:rPr>
              <a:t>There’s no way it’s DNS</a:t>
            </a:r>
            <a:br>
              <a:rPr lang="en-US" sz="2400">
                <a:solidFill>
                  <a:schemeClr val="tx1">
                    <a:lumMod val="75000"/>
                    <a:lumOff val="25000"/>
                  </a:schemeClr>
                </a:solidFill>
              </a:rPr>
            </a:br>
            <a:r>
              <a:rPr lang="en-US" sz="2400" b="0" i="0" u="none" strike="noStrike">
                <a:solidFill>
                  <a:schemeClr val="tx1">
                    <a:lumMod val="75000"/>
                    <a:lumOff val="25000"/>
                  </a:schemeClr>
                </a:solidFill>
                <a:effectLst/>
              </a:rPr>
              <a:t>It was DNS</a:t>
            </a:r>
            <a:endParaRPr lang="en-US" sz="2400">
              <a:solidFill>
                <a:schemeClr val="tx1">
                  <a:lumMod val="75000"/>
                  <a:lumOff val="25000"/>
                </a:schemeClr>
              </a:solidFill>
            </a:endParaRPr>
          </a:p>
        </p:txBody>
      </p:sp>
    </p:spTree>
    <p:extLst>
      <p:ext uri="{BB962C8B-B14F-4D97-AF65-F5344CB8AC3E}">
        <p14:creationId xmlns:p14="http://schemas.microsoft.com/office/powerpoint/2010/main" val="3936229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hape&#10;&#10;Description automatically generated with medium confidence">
            <a:extLst>
              <a:ext uri="{FF2B5EF4-FFF2-40B4-BE49-F238E27FC236}">
                <a16:creationId xmlns:a16="http://schemas.microsoft.com/office/drawing/2014/main" id="{02CC8E2F-6335-CDC4-8DEB-EB0FAEB111DC}"/>
              </a:ext>
            </a:extLst>
          </p:cNvPr>
          <p:cNvPicPr>
            <a:picLocks noChangeAspect="1"/>
          </p:cNvPicPr>
          <p:nvPr/>
        </p:nvPicPr>
        <p:blipFill>
          <a:blip r:embed="rId3">
            <a:alphaModFix amt="2000"/>
          </a:blip>
          <a:stretch>
            <a:fillRect/>
          </a:stretch>
        </p:blipFill>
        <p:spPr>
          <a:xfrm>
            <a:off x="-1145515" y="557683"/>
            <a:ext cx="14483029" cy="6611501"/>
          </a:xfrm>
          <a:prstGeom prst="rect">
            <a:avLst/>
          </a:prstGeom>
          <a:effectLst>
            <a:outerShdw blurRad="50800" dist="50800" dir="5400000" algn="ctr" rotWithShape="0">
              <a:srgbClr val="000000"/>
            </a:outerShdw>
          </a:effectLst>
        </p:spPr>
      </p:pic>
      <p:sp>
        <p:nvSpPr>
          <p:cNvPr id="3" name="Title 2">
            <a:extLst>
              <a:ext uri="{FF2B5EF4-FFF2-40B4-BE49-F238E27FC236}">
                <a16:creationId xmlns:a16="http://schemas.microsoft.com/office/drawing/2014/main" id="{E2AD63CF-C589-1F1F-5227-7040176C6DFA}"/>
              </a:ext>
            </a:extLst>
          </p:cNvPr>
          <p:cNvSpPr>
            <a:spLocks noGrp="1"/>
          </p:cNvSpPr>
          <p:nvPr>
            <p:ph type="title"/>
          </p:nvPr>
        </p:nvSpPr>
        <p:spPr>
          <a:xfrm>
            <a:off x="876000" y="246185"/>
            <a:ext cx="10440000" cy="718457"/>
          </a:xfrm>
        </p:spPr>
        <p:txBody>
          <a:bodyPr/>
          <a:lstStyle/>
          <a:p>
            <a:pPr algn="ctr"/>
            <a:r>
              <a:rPr lang="en-US" sz="5400"/>
              <a:t>Resources</a:t>
            </a:r>
          </a:p>
        </p:txBody>
      </p:sp>
      <p:sp>
        <p:nvSpPr>
          <p:cNvPr id="8" name="Subtitle 7">
            <a:extLst>
              <a:ext uri="{FF2B5EF4-FFF2-40B4-BE49-F238E27FC236}">
                <a16:creationId xmlns:a16="http://schemas.microsoft.com/office/drawing/2014/main" id="{1AF844E7-29F6-6DFC-D747-80A73559BA07}"/>
              </a:ext>
            </a:extLst>
          </p:cNvPr>
          <p:cNvSpPr>
            <a:spLocks noGrp="1"/>
          </p:cNvSpPr>
          <p:nvPr>
            <p:ph sz="half" idx="1"/>
          </p:nvPr>
        </p:nvSpPr>
        <p:spPr>
          <a:xfrm>
            <a:off x="767862" y="1406770"/>
            <a:ext cx="5181600" cy="5004079"/>
          </a:xfrm>
        </p:spPr>
        <p:txBody>
          <a:bodyPr>
            <a:normAutofit fontScale="70000" lnSpcReduction="20000"/>
          </a:bodyPr>
          <a:lstStyle/>
          <a:p>
            <a:pPr marL="0" indent="0">
              <a:buNone/>
            </a:pPr>
            <a:r>
              <a:rPr lang="en-US"/>
              <a:t>adsecurity.org/?p=4056 </a:t>
            </a:r>
          </a:p>
          <a:p>
            <a:pPr marL="0" indent="0">
              <a:buNone/>
            </a:pPr>
            <a:r>
              <a:rPr lang="en-US"/>
              <a:t>adsecurity.org/?p=4064 </a:t>
            </a:r>
          </a:p>
          <a:p>
            <a:pPr marL="0" indent="0">
              <a:buNone/>
            </a:pPr>
            <a:r>
              <a:rPr lang="en-US"/>
              <a:t>blog.0patch.com/2021/11/micropatch-for-remote-code-execution-by.html </a:t>
            </a:r>
          </a:p>
          <a:p>
            <a:pPr marL="0" indent="0">
              <a:buNone/>
            </a:pPr>
            <a:r>
              <a:rPr lang="en-US"/>
              <a:t>dirkjanm.io/abusing-forgotten-permissions-on-precreated-computer-objects-in-active-directory/  </a:t>
            </a:r>
          </a:p>
          <a:p>
            <a:pPr marL="0" indent="0">
              <a:buNone/>
            </a:pPr>
            <a:r>
              <a:rPr lang="en-US"/>
              <a:t>dirkjanm.io/krbrelayx-unconstrained-delegation-abuse-toolkit/ </a:t>
            </a:r>
          </a:p>
          <a:p>
            <a:pPr marL="0" indent="0">
              <a:buNone/>
            </a:pPr>
            <a:r>
              <a:rPr lang="en-US"/>
              <a:t>dirkjanm.io/relaying-kerberos-over-dns-with-krbrelayx-and-mitm6/ </a:t>
            </a:r>
          </a:p>
          <a:p>
            <a:pPr marL="0" indent="0">
              <a:buNone/>
            </a:pPr>
            <a:r>
              <a:rPr lang="en-US"/>
              <a:t>exploit.ph/user-constrained-delegation.html </a:t>
            </a:r>
          </a:p>
          <a:p>
            <a:pPr marL="0" indent="0">
              <a:buNone/>
            </a:pPr>
            <a:r>
              <a:rPr lang="en-US"/>
              <a:t>github.com/blackc03r/OSCP-Cheatsheets/blob/master/offensive-security-experiments/active-directory-kerberos-abuse/from-dnsadmins-to-system-to-domain-compromise.md </a:t>
            </a:r>
          </a:p>
          <a:p>
            <a:pPr marL="0" indent="0">
              <a:buNone/>
            </a:pPr>
            <a:r>
              <a:rPr lang="en-US"/>
              <a:t>github.com/dirkjanm/krbrelayx/  </a:t>
            </a:r>
          </a:p>
          <a:p>
            <a:pPr marL="0" indent="0">
              <a:buNone/>
            </a:pPr>
            <a:r>
              <a:rPr lang="en-US"/>
              <a:t>github.com/Kevin-Robertson/Powermad</a:t>
            </a:r>
          </a:p>
          <a:p>
            <a:pPr marL="0" indent="0">
              <a:buNone/>
            </a:pPr>
            <a:r>
              <a:rPr lang="en-US"/>
              <a:t>learn.microsoft.com/en-US/troubleshoot/windows-server/networking/record-cannot-deleted-access-denied </a:t>
            </a:r>
          </a:p>
          <a:p>
            <a:pPr marL="0" indent="0">
              <a:buNone/>
            </a:pPr>
            <a:r>
              <a:rPr lang="en-US"/>
              <a:t>learn.microsoft.com/en-us/windows/win32/adschema/r-dns-host-name-attributes </a:t>
            </a:r>
          </a:p>
          <a:p>
            <a:pPr marL="0" indent="0">
              <a:buNone/>
            </a:pPr>
            <a:r>
              <a:rPr lang="en-US"/>
              <a:t>learn.microsoft.com/en-us/windows/win32/adschema/r-domain-other-parameters </a:t>
            </a:r>
          </a:p>
        </p:txBody>
      </p:sp>
      <p:sp>
        <p:nvSpPr>
          <p:cNvPr id="6" name="Subtitle 7">
            <a:extLst>
              <a:ext uri="{FF2B5EF4-FFF2-40B4-BE49-F238E27FC236}">
                <a16:creationId xmlns:a16="http://schemas.microsoft.com/office/drawing/2014/main" id="{BA5CAEAD-1162-DA61-97E2-F9E6779A2378}"/>
              </a:ext>
            </a:extLst>
          </p:cNvPr>
          <p:cNvSpPr txBox="1">
            <a:spLocks/>
          </p:cNvSpPr>
          <p:nvPr/>
        </p:nvSpPr>
        <p:spPr>
          <a:xfrm>
            <a:off x="6242540" y="1406769"/>
            <a:ext cx="5181600" cy="5004079"/>
          </a:xfrm>
          <a:prstGeom prst="rect">
            <a:avLst/>
          </a:prstGeom>
        </p:spPr>
        <p:txBody>
          <a:bodyPr vert="horz" lIns="91440" tIns="45720" rIns="91440" bIns="45720" rtlCol="0">
            <a:normAutofit fontScale="70000" lnSpcReduction="20000"/>
          </a:bodyPr>
          <a:lstStyle>
            <a:lvl1pPr marL="266700" indent="-266700" algn="l" defTabSz="914400" rtl="0" eaLnBrk="1" latinLnBrk="0" hangingPunct="1">
              <a:lnSpc>
                <a:spcPct val="90000"/>
              </a:lnSpc>
              <a:spcBef>
                <a:spcPts val="1000"/>
              </a:spcBef>
              <a:buClr>
                <a:schemeClr val="accent1">
                  <a:lumMod val="90000"/>
                </a:schemeClr>
              </a:buClr>
              <a:buFont typeface="Segoe UI" panose="020B0502040204020203" pitchFamily="34" charset="0"/>
              <a:buChar char="·"/>
              <a:defRPr sz="1800" kern="1200">
                <a:solidFill>
                  <a:schemeClr val="tx1">
                    <a:lumMod val="75000"/>
                    <a:lumOff val="25000"/>
                  </a:schemeClr>
                </a:solidFill>
                <a:latin typeface="+mn-lt"/>
                <a:ea typeface="+mn-ea"/>
                <a:cs typeface="+mn-cs"/>
              </a:defRPr>
            </a:lvl1pPr>
            <a:lvl2pPr marL="539750" indent="-273050" algn="l" defTabSz="914400" rtl="0" eaLnBrk="1" latinLnBrk="0" hangingPunct="1">
              <a:lnSpc>
                <a:spcPct val="90000"/>
              </a:lnSpc>
              <a:spcBef>
                <a:spcPts val="500"/>
              </a:spcBef>
              <a:buClr>
                <a:schemeClr val="accent1">
                  <a:lumMod val="90000"/>
                </a:schemeClr>
              </a:buClr>
              <a:buFont typeface="Segoe UI" panose="020B0502040204020203" pitchFamily="34" charset="0"/>
              <a:buChar char="·"/>
              <a:defRPr sz="1600" kern="1200">
                <a:solidFill>
                  <a:schemeClr val="tx1">
                    <a:lumMod val="75000"/>
                    <a:lumOff val="25000"/>
                  </a:schemeClr>
                </a:solidFill>
                <a:latin typeface="+mn-lt"/>
                <a:ea typeface="+mn-ea"/>
                <a:cs typeface="+mn-cs"/>
              </a:defRPr>
            </a:lvl2pPr>
            <a:lvl3pPr marL="806450" indent="-266700" algn="l" defTabSz="914400" rtl="0" eaLnBrk="1" latinLnBrk="0" hangingPunct="1">
              <a:lnSpc>
                <a:spcPct val="90000"/>
              </a:lnSpc>
              <a:spcBef>
                <a:spcPts val="500"/>
              </a:spcBef>
              <a:buClr>
                <a:schemeClr val="accent1">
                  <a:lumMod val="90000"/>
                </a:schemeClr>
              </a:buClr>
              <a:buFont typeface="Segoe UI" panose="020B0502040204020203" pitchFamily="34" charset="0"/>
              <a:buChar char="·"/>
              <a:defRPr sz="1400" kern="1200">
                <a:solidFill>
                  <a:schemeClr val="tx1">
                    <a:lumMod val="75000"/>
                    <a:lumOff val="25000"/>
                  </a:schemeClr>
                </a:solidFill>
                <a:latin typeface="+mn-lt"/>
                <a:ea typeface="+mn-ea"/>
                <a:cs typeface="+mn-cs"/>
              </a:defRPr>
            </a:lvl3pPr>
            <a:lvl4pPr marL="1079500" indent="-273050" algn="l" defTabSz="914400" rtl="0" eaLnBrk="1" latinLnBrk="0" hangingPunct="1">
              <a:lnSpc>
                <a:spcPct val="90000"/>
              </a:lnSpc>
              <a:spcBef>
                <a:spcPts val="500"/>
              </a:spcBef>
              <a:buClr>
                <a:schemeClr val="accent1">
                  <a:lumMod val="90000"/>
                </a:schemeClr>
              </a:buClr>
              <a:buFont typeface="Segoe UI" panose="020B0502040204020203" pitchFamily="34" charset="0"/>
              <a:buChar char="·"/>
              <a:defRPr sz="1200" kern="1200">
                <a:solidFill>
                  <a:schemeClr val="tx1">
                    <a:lumMod val="75000"/>
                    <a:lumOff val="25000"/>
                  </a:schemeClr>
                </a:solidFill>
                <a:latin typeface="+mn-lt"/>
                <a:ea typeface="+mn-ea"/>
                <a:cs typeface="+mn-cs"/>
              </a:defRPr>
            </a:lvl4pPr>
            <a:lvl5pPr marL="1346200" indent="-266700" algn="l" defTabSz="914400" rtl="0" eaLnBrk="1" latinLnBrk="0" hangingPunct="1">
              <a:lnSpc>
                <a:spcPct val="90000"/>
              </a:lnSpc>
              <a:spcBef>
                <a:spcPts val="500"/>
              </a:spcBef>
              <a:buClr>
                <a:schemeClr val="accent1">
                  <a:lumMod val="90000"/>
                </a:schemeClr>
              </a:buClr>
              <a:buFont typeface="Segoe UI" panose="020B0502040204020203"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egoe UI" panose="020B0502040204020203" pitchFamily="34" charset="0"/>
              <a:buNone/>
            </a:pPr>
            <a:r>
              <a:rPr lang="en-US"/>
              <a:t>medium.com/@esnesenon/feature-not-bug-dnsadmin-to-dc-compromise-in-one-line-a0f779b8dc83 </a:t>
            </a:r>
          </a:p>
          <a:p>
            <a:pPr marL="0" indent="0">
              <a:buFont typeface="Segoe UI" panose="020B0502040204020203" pitchFamily="34" charset="0"/>
              <a:buNone/>
            </a:pPr>
            <a:r>
              <a:rPr lang="en-US"/>
              <a:t>medium.com/techzap/dns-admin-privesc-in-active-directory-ad-windows-ecc7ed5a21a2 </a:t>
            </a:r>
          </a:p>
          <a:p>
            <a:pPr marL="0" indent="0">
              <a:buFont typeface="Segoe UI" panose="020B0502040204020203" pitchFamily="34" charset="0"/>
              <a:buNone/>
            </a:pPr>
            <a:r>
              <a:rPr lang="en-US"/>
              <a:t>msrc.microsoft.com/update-guide/vulnerability/CVE-2021-40469 </a:t>
            </a:r>
          </a:p>
          <a:p>
            <a:pPr marL="0" indent="0">
              <a:buFont typeface="Segoe UI" panose="020B0502040204020203" pitchFamily="34" charset="0"/>
              <a:buNone/>
            </a:pPr>
            <a:r>
              <a:rPr lang="en-US"/>
              <a:t>phackt.com/dnsadmins-group-exploitation-write-permissions </a:t>
            </a:r>
          </a:p>
          <a:p>
            <a:pPr marL="0" indent="0">
              <a:buFont typeface="Segoe UI" panose="020B0502040204020203" pitchFamily="34" charset="0"/>
              <a:buNone/>
            </a:pPr>
            <a:r>
              <a:rPr lang="en-US"/>
              <a:t>phackt.com/dnsadmins-group-mitigation </a:t>
            </a:r>
          </a:p>
          <a:p>
            <a:pPr marL="0" indent="0">
              <a:buFont typeface="Segoe UI" panose="020B0502040204020203" pitchFamily="34" charset="0"/>
              <a:buNone/>
            </a:pPr>
            <a:r>
              <a:rPr lang="en-US"/>
              <a:t>www.labofapenetrationtester.com/2017/05/abusing-dnsadmins-privilege-for-escalation-in-active-directory.html </a:t>
            </a:r>
          </a:p>
          <a:p>
            <a:pPr marL="0" indent="0">
              <a:buFont typeface="Segoe UI" panose="020B0502040204020203" pitchFamily="34" charset="0"/>
              <a:buNone/>
            </a:pPr>
            <a:r>
              <a:rPr lang="en-US"/>
              <a:t>www.netspi.com/blog/technical/network-penetration-testing/adidns-revisited/</a:t>
            </a:r>
          </a:p>
          <a:p>
            <a:pPr marL="0" indent="0">
              <a:buFont typeface="Segoe UI" panose="020B0502040204020203" pitchFamily="34" charset="0"/>
              <a:buNone/>
            </a:pPr>
            <a:r>
              <a:rPr lang="en-US"/>
              <a:t>www.netspi.com/blog/technical/network-penetration-testing/exploiting-adidns/</a:t>
            </a:r>
          </a:p>
          <a:p>
            <a:pPr marL="0" indent="0">
              <a:buFont typeface="Segoe UI" panose="020B0502040204020203" pitchFamily="34" charset="0"/>
              <a:buNone/>
            </a:pPr>
            <a:r>
              <a:rPr lang="en-US"/>
              <a:t>www.netspi.com/blog/technical/network-penetration-testing/machineaccountquota-is-useful-sometimes/</a:t>
            </a:r>
          </a:p>
          <a:p>
            <a:pPr marL="0" indent="0">
              <a:buFont typeface="Segoe UI" panose="020B0502040204020203" pitchFamily="34" charset="0"/>
              <a:buNone/>
            </a:pPr>
            <a:r>
              <a:rPr lang="en-US"/>
              <a:t>www.netspi.com/blog/technical/network-penetration-testing/machineaccountquota-is-useful-sometimes/ </a:t>
            </a:r>
          </a:p>
          <a:p>
            <a:pPr marL="0" indent="0">
              <a:buFont typeface="Segoe UI" panose="020B0502040204020203" pitchFamily="34" charset="0"/>
              <a:buNone/>
            </a:pPr>
            <a:r>
              <a:rPr lang="en-US"/>
              <a:t>www.semperis.com/blog/dnsadmins-revisited/ </a:t>
            </a:r>
          </a:p>
          <a:p>
            <a:pPr marL="0" indent="0">
              <a:buFont typeface="Segoe UI" panose="020B0502040204020203" pitchFamily="34" charset="0"/>
              <a:buNone/>
            </a:pPr>
            <a:r>
              <a:rPr lang="en-US"/>
              <a:t>www.semperis.com/blog/spn-jacking-an-edge-case-in-writespn-abuse/ </a:t>
            </a:r>
          </a:p>
          <a:p>
            <a:pPr marL="0" indent="0">
              <a:buFont typeface="Segoe UI" panose="020B0502040204020203" pitchFamily="34" charset="0"/>
              <a:buNone/>
            </a:pPr>
            <a:r>
              <a:rPr lang="en-US"/>
              <a:t>www.trustwave.com/en-us/resources/blogs/spiderlabs-blog/introducing-responder-10/</a:t>
            </a:r>
          </a:p>
        </p:txBody>
      </p:sp>
    </p:spTree>
    <p:extLst>
      <p:ext uri="{BB962C8B-B14F-4D97-AF65-F5344CB8AC3E}">
        <p14:creationId xmlns:p14="http://schemas.microsoft.com/office/powerpoint/2010/main" val="411424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two men laughing and half hugging">
            <a:extLst>
              <a:ext uri="{FF2B5EF4-FFF2-40B4-BE49-F238E27FC236}">
                <a16:creationId xmlns:a16="http://schemas.microsoft.com/office/drawing/2014/main" id="{05E52449-D474-4115-A981-6C8114D66E1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4" name="Title 3" hidden="1">
            <a:extLst>
              <a:ext uri="{FF2B5EF4-FFF2-40B4-BE49-F238E27FC236}">
                <a16:creationId xmlns:a16="http://schemas.microsoft.com/office/drawing/2014/main" id="{C50F1E75-7EFC-42A7-A2AC-FB783F648AF8}"/>
              </a:ext>
            </a:extLst>
          </p:cNvPr>
          <p:cNvSpPr>
            <a:spLocks noGrp="1"/>
          </p:cNvSpPr>
          <p:nvPr>
            <p:ph type="title"/>
          </p:nvPr>
        </p:nvSpPr>
        <p:spPr/>
        <p:txBody>
          <a:bodyPr/>
          <a:lstStyle/>
          <a:p>
            <a:r>
              <a:rPr lang="en-US"/>
              <a:t>Fullscreen Image Option 5</a:t>
            </a:r>
          </a:p>
        </p:txBody>
      </p:sp>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br>
              <a:rPr lang="en-US" noProof="1"/>
            </a:br>
            <a:endParaRPr lang="en-US" noProof="1"/>
          </a:p>
        </p:txBody>
      </p:sp>
      <p:sp>
        <p:nvSpPr>
          <p:cNvPr id="5" name="Action Button: Blank 4">
            <a:hlinkClick r:id="" action="ppaction://customshow?id=0" highlightClick="1"/>
            <a:extLst>
              <a:ext uri="{FF2B5EF4-FFF2-40B4-BE49-F238E27FC236}">
                <a16:creationId xmlns:a16="http://schemas.microsoft.com/office/drawing/2014/main" id="{7F30221E-E636-A925-A7D1-46DE2D231C3F}"/>
              </a:ext>
            </a:extLst>
          </p:cNvPr>
          <p:cNvSpPr/>
          <p:nvPr/>
        </p:nvSpPr>
        <p:spPr>
          <a:xfrm>
            <a:off x="0" y="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90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hidden="1">
            <a:extLst>
              <a:ext uri="{FF2B5EF4-FFF2-40B4-BE49-F238E27FC236}">
                <a16:creationId xmlns:a16="http://schemas.microsoft.com/office/drawing/2014/main" id="{E9E5B8FE-2EE0-4E79-BF69-7681D142F293}"/>
              </a:ext>
            </a:extLst>
          </p:cNvPr>
          <p:cNvSpPr>
            <a:spLocks noGrp="1"/>
          </p:cNvSpPr>
          <p:nvPr>
            <p:ph type="title"/>
          </p:nvPr>
        </p:nvSpPr>
        <p:spPr/>
        <p:txBody>
          <a:bodyPr/>
          <a:lstStyle/>
          <a:p>
            <a:r>
              <a:rPr lang="en-US"/>
              <a:t>3 X Images Option 2</a:t>
            </a:r>
          </a:p>
        </p:txBody>
      </p:sp>
      <p:pic>
        <p:nvPicPr>
          <p:cNvPr id="7" name="Picture Placeholder 6" descr="two women in field hugging and smiling">
            <a:extLst>
              <a:ext uri="{FF2B5EF4-FFF2-40B4-BE49-F238E27FC236}">
                <a16:creationId xmlns:a16="http://schemas.microsoft.com/office/drawing/2014/main" id="{DFDF6122-5506-4990-8604-5B42C94C872A}"/>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pic>
        <p:nvPicPr>
          <p:cNvPr id="18" name="Picture Placeholder 17" descr="close up of wedding couple's hands with wedding bands and bouquet">
            <a:extLst>
              <a:ext uri="{FF2B5EF4-FFF2-40B4-BE49-F238E27FC236}">
                <a16:creationId xmlns:a16="http://schemas.microsoft.com/office/drawing/2014/main" id="{1E9946FC-A79B-4FF1-B43A-BD61453AB9B3}"/>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14" name="Picture Placeholder 13" descr="wedding couple with husband kissing wife's hand">
            <a:extLst>
              <a:ext uri="{FF2B5EF4-FFF2-40B4-BE49-F238E27FC236}">
                <a16:creationId xmlns:a16="http://schemas.microsoft.com/office/drawing/2014/main" id="{A0E0D8F6-9210-47B4-92F8-58C9A1FF60CB}"/>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p:txBody>
          <a:bodyPr/>
          <a:lstStyle/>
          <a:p>
            <a:r>
              <a:rPr lang="en-US" noProof="1"/>
              <a:t>Dennis</a:t>
            </a:r>
          </a:p>
        </p:txBody>
      </p:sp>
      <p:sp>
        <p:nvSpPr>
          <p:cNvPr id="4" name="Action Button: Blank 3">
            <a:hlinkClick r:id="" action="ppaction://customshow?id=0" highlightClick="1"/>
            <a:extLst>
              <a:ext uri="{FF2B5EF4-FFF2-40B4-BE49-F238E27FC236}">
                <a16:creationId xmlns:a16="http://schemas.microsoft.com/office/drawing/2014/main" id="{71A1F709-1CC3-C492-F04A-4388B6B066C3}"/>
              </a:ext>
            </a:extLst>
          </p:cNvPr>
          <p:cNvSpPr/>
          <p:nvPr/>
        </p:nvSpPr>
        <p:spPr>
          <a:xfrm>
            <a:off x="0" y="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377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hidden="1">
            <a:extLst>
              <a:ext uri="{FF2B5EF4-FFF2-40B4-BE49-F238E27FC236}">
                <a16:creationId xmlns:a16="http://schemas.microsoft.com/office/drawing/2014/main" id="{03A6F087-3103-428F-B80E-33AA1791CD32}"/>
              </a:ext>
            </a:extLst>
          </p:cNvPr>
          <p:cNvSpPr>
            <a:spLocks noGrp="1"/>
          </p:cNvSpPr>
          <p:nvPr>
            <p:ph type="title"/>
          </p:nvPr>
        </p:nvSpPr>
        <p:spPr/>
        <p:txBody>
          <a:bodyPr/>
          <a:lstStyle/>
          <a:p>
            <a:r>
              <a:rPr lang="en-US"/>
              <a:t>4 X Images Option 1</a:t>
            </a:r>
          </a:p>
        </p:txBody>
      </p:sp>
      <p:pic>
        <p:nvPicPr>
          <p:cNvPr id="7" name="Picture Placeholder 6" descr="two men laughing and half hugging">
            <a:extLst>
              <a:ext uri="{FF2B5EF4-FFF2-40B4-BE49-F238E27FC236}">
                <a16:creationId xmlns:a16="http://schemas.microsoft.com/office/drawing/2014/main" id="{74D8293D-B17F-4112-B903-19E28A9D2560}"/>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pic>
        <p:nvPicPr>
          <p:cNvPr id="13" name="Picture Placeholder 12" descr="wedding couple holding bouquet and standing in street surrounded by trees">
            <a:extLst>
              <a:ext uri="{FF2B5EF4-FFF2-40B4-BE49-F238E27FC236}">
                <a16:creationId xmlns:a16="http://schemas.microsoft.com/office/drawing/2014/main" id="{704D77CB-E288-4D73-A996-188A5B11A8EE}"/>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23" name="Picture Placeholder 22" descr="bride putting on lipstick while looking at her reflection in the side of a car">
            <a:extLst>
              <a:ext uri="{FF2B5EF4-FFF2-40B4-BE49-F238E27FC236}">
                <a16:creationId xmlns:a16="http://schemas.microsoft.com/office/drawing/2014/main" id="{56844FC3-79F4-4719-95B1-CB684C27554C}"/>
              </a:ext>
            </a:extLst>
          </p:cNvPr>
          <p:cNvPicPr>
            <a:picLocks noGrp="1" noChangeAspect="1"/>
          </p:cNvPicPr>
          <p:nvPr>
            <p:ph type="pic" sz="quarter" idx="17"/>
          </p:nvPr>
        </p:nvPicPr>
        <p:blipFill>
          <a:blip r:embed="rId4" cstate="screen">
            <a:extLst>
              <a:ext uri="{28A0092B-C50C-407E-A947-70E740481C1C}">
                <a14:useLocalDpi xmlns:a14="http://schemas.microsoft.com/office/drawing/2010/main"/>
              </a:ext>
            </a:extLst>
          </a:blip>
          <a:srcRect/>
          <a:stretch>
            <a:fillRect/>
          </a:stretch>
        </p:blipFill>
        <p:spPr/>
      </p:pic>
      <p:pic>
        <p:nvPicPr>
          <p:cNvPr id="19" name="Picture Placeholder 18" descr="close up of wedding couple holding hands">
            <a:extLst>
              <a:ext uri="{FF2B5EF4-FFF2-40B4-BE49-F238E27FC236}">
                <a16:creationId xmlns:a16="http://schemas.microsoft.com/office/drawing/2014/main" id="{29344F11-2D28-42F8-8345-2DA2BB23F827}"/>
              </a:ext>
            </a:extLst>
          </p:cNvPr>
          <p:cNvPicPr>
            <a:picLocks noGrp="1" noChangeAspect="1"/>
          </p:cNvPicPr>
          <p:nvPr>
            <p:ph type="pic" sz="quarter" idx="18"/>
          </p:nvPr>
        </p:nvPicPr>
        <p:blipFill>
          <a:blip r:embed="rId5" cstate="screen">
            <a:extLst>
              <a:ext uri="{28A0092B-C50C-407E-A947-70E740481C1C}">
                <a14:useLocalDpi xmlns:a14="http://schemas.microsoft.com/office/drawing/2010/main"/>
              </a:ext>
            </a:extLst>
          </a:blip>
          <a:srcRect/>
          <a:stretch>
            <a:fillRect/>
          </a:stretch>
        </p:blipFill>
        <p:spPr/>
      </p:pic>
      <p:sp>
        <p:nvSpPr>
          <p:cNvPr id="2" name="Text Placeholder 1">
            <a:extLst>
              <a:ext uri="{FF2B5EF4-FFF2-40B4-BE49-F238E27FC236}">
                <a16:creationId xmlns:a16="http://schemas.microsoft.com/office/drawing/2014/main" id="{C8A54507-D031-483A-8CE9-51B20220C58A}"/>
              </a:ext>
            </a:extLst>
          </p:cNvPr>
          <p:cNvSpPr>
            <a:spLocks noGrp="1"/>
          </p:cNvSpPr>
          <p:nvPr>
            <p:ph type="body" sz="quarter" idx="11"/>
          </p:nvPr>
        </p:nvSpPr>
        <p:spPr/>
        <p:txBody>
          <a:bodyPr/>
          <a:lstStyle/>
          <a:p>
            <a:r>
              <a:rPr lang="en-US" noProof="1"/>
              <a:t>Addie</a:t>
            </a:r>
          </a:p>
        </p:txBody>
      </p:sp>
      <p:sp>
        <p:nvSpPr>
          <p:cNvPr id="3" name="Text Placeholder 2">
            <a:extLst>
              <a:ext uri="{FF2B5EF4-FFF2-40B4-BE49-F238E27FC236}">
                <a16:creationId xmlns:a16="http://schemas.microsoft.com/office/drawing/2014/main" id="{1F392663-EE51-490C-BF8C-FD26ED64866A}"/>
              </a:ext>
            </a:extLst>
          </p:cNvPr>
          <p:cNvSpPr>
            <a:spLocks noGrp="1"/>
          </p:cNvSpPr>
          <p:nvPr>
            <p:ph type="body" sz="quarter" idx="12"/>
          </p:nvPr>
        </p:nvSpPr>
        <p:spPr>
          <a:xfrm>
            <a:off x="10499562" y="5928893"/>
            <a:ext cx="1188437" cy="535373"/>
          </a:xfrm>
        </p:spPr>
        <p:txBody>
          <a:bodyPr/>
          <a:lstStyle/>
          <a:p>
            <a:pPr marL="0" marR="0" lvl="0" indent="0" algn="r" defTabSz="914400" rtl="0" eaLnBrk="1" fontAlgn="auto" latinLnBrk="0" hangingPunct="1">
              <a:lnSpc>
                <a:spcPct val="65000"/>
              </a:lnSpc>
              <a:spcBef>
                <a:spcPts val="1000"/>
              </a:spcBef>
              <a:spcAft>
                <a:spcPts val="0"/>
              </a:spcAft>
              <a:buClr>
                <a:schemeClr val="accent1">
                  <a:lumMod val="90000"/>
                </a:schemeClr>
              </a:buClr>
              <a:buSzTx/>
              <a:buFont typeface="Segoe UI" panose="020B0502040204020203" pitchFamily="34" charset="0"/>
              <a:buNone/>
              <a:tabLst/>
              <a:defRPr/>
            </a:pPr>
            <a:r>
              <a:rPr kumimoji="0" lang="en-US" sz="1600" b="0" i="0" u="none" strike="noStrike" kern="1200" cap="none" spc="0" normalizeH="0" baseline="0" noProof="1">
                <a:ln>
                  <a:noFill/>
                </a:ln>
                <a:solidFill>
                  <a:schemeClr val="tx1">
                    <a:lumMod val="75000"/>
                    <a:lumOff val="25000"/>
                  </a:schemeClr>
                </a:solidFill>
                <a:effectLst/>
                <a:uLnTx/>
                <a:uFillTx/>
                <a:latin typeface="+mn-lt"/>
                <a:ea typeface="+mn-ea"/>
                <a:cs typeface="+mn-cs"/>
              </a:rPr>
              <a:t>Dennis</a:t>
            </a:r>
          </a:p>
        </p:txBody>
      </p:sp>
      <p:sp>
        <p:nvSpPr>
          <p:cNvPr id="4" name="Action Button: Blank 3">
            <a:hlinkClick r:id="" action="ppaction://customshow?id=0" highlightClick="1"/>
            <a:extLst>
              <a:ext uri="{FF2B5EF4-FFF2-40B4-BE49-F238E27FC236}">
                <a16:creationId xmlns:a16="http://schemas.microsoft.com/office/drawing/2014/main" id="{0BD4275A-47A8-5A9D-70D0-4D075A506364}"/>
              </a:ext>
            </a:extLst>
          </p:cNvPr>
          <p:cNvSpPr/>
          <p:nvPr/>
        </p:nvSpPr>
        <p:spPr>
          <a:xfrm>
            <a:off x="0" y="0"/>
            <a:ext cx="12192000" cy="68580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78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0">
        <p159:morph option="byObject"/>
      </p:transition>
    </mc:Choice>
    <mc:Fallback xmlns="">
      <p:transition spd="slow" advClick="0" advTm="20000">
        <p:fade/>
      </p:transition>
    </mc:Fallback>
  </mc:AlternateContent>
</p:sld>
</file>

<file path=ppt/theme/theme1.xml><?xml version="1.0" encoding="utf-8"?>
<a:theme xmlns:a="http://schemas.openxmlformats.org/drawingml/2006/main" name="Office Theme">
  <a:themeElements>
    <a:clrScheme name="MS Weddings 2">
      <a:dk1>
        <a:srgbClr val="000000"/>
      </a:dk1>
      <a:lt1>
        <a:srgbClr val="FFFFFF"/>
      </a:lt1>
      <a:dk2>
        <a:srgbClr val="000000"/>
      </a:dk2>
      <a:lt2>
        <a:srgbClr val="FFFFFF"/>
      </a:lt2>
      <a:accent1>
        <a:srgbClr val="EFCCCF"/>
      </a:accent1>
      <a:accent2>
        <a:srgbClr val="F9E6A7"/>
      </a:accent2>
      <a:accent3>
        <a:srgbClr val="B5D5F0"/>
      </a:accent3>
      <a:accent4>
        <a:srgbClr val="E7EDC4"/>
      </a:accent4>
      <a:accent5>
        <a:srgbClr val="98DBD7"/>
      </a:accent5>
      <a:accent6>
        <a:srgbClr val="E1CCE1"/>
      </a:accent6>
      <a:hlink>
        <a:srgbClr val="EFCCCF"/>
      </a:hlink>
      <a:folHlink>
        <a:srgbClr val="EFCCCF"/>
      </a:folHlink>
    </a:clrScheme>
    <a:fontScheme name="Custom 349">
      <a:majorFont>
        <a:latin typeface="Walbaum Display SemiBold"/>
        <a:ea typeface=""/>
        <a:cs typeface=""/>
      </a:majorFont>
      <a:minorFont>
        <a:latin typeface="Sagon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699814_WAC_fixed" id="{34D86862-B26D-469C-BBEC-65C1F8F8746E}" vid="{1D20E5BD-94B9-49FA-A0BC-12589A1438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94B3F2-9FDC-44D3-858B-8C70653EE033}">
  <ds:schemaRefs>
    <ds:schemaRef ds:uri="http://schemas.microsoft.com/office/2006/metadata/properties"/>
    <ds:schemaRef ds:uri="http://purl.org/dc/elements/1.1/"/>
    <ds:schemaRef ds:uri="230e9df3-be65-4c73-a93b-d1236ebd677e"/>
    <ds:schemaRef ds:uri="http://purl.org/dc/terms/"/>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32B5D96E-884A-4763-9E3F-FCB47B401A5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C4AFED2-3595-4D0F-9F82-6A215FDCF889}">
  <ds:schemaRefs>
    <ds:schemaRef ds:uri="http://schemas.microsoft.com/sharepoint/v3/contenttype/forms"/>
  </ds:schemaRefs>
</ds:datastoreItem>
</file>

<file path=docMetadata/LabelInfo.xml><?xml version="1.0" encoding="utf-8"?>
<clbl:labelList xmlns:clbl="http://schemas.microsoft.com/office/2020/mipLabelMetadata">
  <clbl:label id="{e1fa4c66-0cfe-48ad-83ce-7337a20e2d10}" enabled="0" method="" siteId="{e1fa4c66-0cfe-48ad-83ce-7337a20e2d10}" removed="1"/>
</clbl:labelList>
</file>

<file path=docProps/app.xml><?xml version="1.0" encoding="utf-8"?>
<Properties xmlns="http://schemas.openxmlformats.org/officeDocument/2006/extended-properties" xmlns:vt="http://schemas.openxmlformats.org/officeDocument/2006/docPropsVTypes">
  <Template>Contemporary wedding photo album</Template>
  <TotalTime>4632</TotalTime>
  <Words>6684</Words>
  <Application>Microsoft Macintosh PowerPoint</Application>
  <PresentationFormat>Widescreen</PresentationFormat>
  <Paragraphs>895</Paragraphs>
  <Slides>64</Slides>
  <Notes>55</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64</vt:i4>
      </vt:variant>
      <vt:variant>
        <vt:lpstr>Custom Shows</vt:lpstr>
      </vt:variant>
      <vt:variant>
        <vt:i4>1</vt:i4>
      </vt:variant>
    </vt:vector>
  </HeadingPairs>
  <TitlesOfParts>
    <vt:vector size="72" baseType="lpstr">
      <vt:lpstr>Arial</vt:lpstr>
      <vt:lpstr>Calibri</vt:lpstr>
      <vt:lpstr>Courier New</vt:lpstr>
      <vt:lpstr>Sagona Book</vt:lpstr>
      <vt:lpstr>Segoe UI</vt:lpstr>
      <vt:lpstr>Walbaum Display SemiBold</vt:lpstr>
      <vt:lpstr>Office Theme</vt:lpstr>
      <vt:lpstr>Title Slide Option 1</vt:lpstr>
      <vt:lpstr>Title Slide Option 2</vt:lpstr>
      <vt:lpstr>Title Slide Option 3</vt:lpstr>
      <vt:lpstr>2  Images Option 2</vt:lpstr>
      <vt:lpstr>2  Images Option 3</vt:lpstr>
      <vt:lpstr>Title Slide Option 1</vt:lpstr>
      <vt:lpstr>Fullscreen Image Option 5</vt:lpstr>
      <vt:lpstr>3 X Images Option 2</vt:lpstr>
      <vt:lpstr>4 X Images Option 1</vt:lpstr>
      <vt:lpstr>4 X Images Option 2</vt:lpstr>
      <vt:lpstr>Active Directory &amp; the Domain Name System</vt:lpstr>
      <vt:lpstr>Active Directory &amp; the Domain Name System</vt:lpstr>
      <vt:lpstr>Active Directory &amp; the Domain Name System</vt:lpstr>
      <vt:lpstr>Active Directory &amp; the Domain Name System</vt:lpstr>
      <vt:lpstr>Active Directory &amp; the Domain Name System</vt:lpstr>
      <vt:lpstr>Active Directory &amp; the Domain Name System</vt:lpstr>
      <vt:lpstr>Active Directory &amp; the Domain Name System</vt:lpstr>
      <vt:lpstr>Active Directory &amp; the Domain Name System</vt:lpstr>
      <vt:lpstr>Active Directory &amp; the Domain Name System</vt:lpstr>
      <vt:lpstr>Active Directory &amp; the Domain Name System</vt:lpstr>
      <vt:lpstr>Active Directory &amp; the Domain Name System</vt:lpstr>
      <vt:lpstr>Active Directory &amp; the Domain Name System</vt:lpstr>
      <vt:lpstr>Who are we?</vt:lpstr>
      <vt:lpstr>Who are we?</vt:lpstr>
      <vt:lpstr>Who is Dennis?</vt:lpstr>
      <vt:lpstr>Who is Addie?</vt:lpstr>
      <vt:lpstr>A Quick History</vt:lpstr>
      <vt:lpstr>A Quick History</vt:lpstr>
      <vt:lpstr>PowerPoint Presentation</vt:lpstr>
      <vt:lpstr>A Happy Marriage</vt:lpstr>
      <vt:lpstr>Something Old</vt:lpstr>
      <vt:lpstr>Kevin Robertson: Powermad</vt:lpstr>
      <vt:lpstr>Kevin Robertson: Powermad</vt:lpstr>
      <vt:lpstr>Kevin Robertson: Powermadam, I’m Adam</vt:lpstr>
      <vt:lpstr>Kevin Robertson: Powermad</vt:lpstr>
      <vt:lpstr>Kevin Robertson: Powermad</vt:lpstr>
      <vt:lpstr>Dirk-jan Mollema &amp; Elad Shamir: DACL Abuse</vt:lpstr>
      <vt:lpstr>PowerPoint Presentation</vt:lpstr>
      <vt:lpstr>PowerPoint Presentation</vt:lpstr>
      <vt:lpstr>PowerPoint Presentation</vt:lpstr>
      <vt:lpstr>PowerPoint Presentation</vt:lpstr>
      <vt:lpstr>PowerPoint Presentation</vt:lpstr>
      <vt:lpstr>Shay Ber: DnsAdmins</vt:lpstr>
      <vt:lpstr>Shay Ber: DnsAdmins</vt:lpstr>
      <vt:lpstr>Shay Ber: DnsAdmins</vt:lpstr>
      <vt:lpstr>Something New</vt:lpstr>
      <vt:lpstr>Evil Sinkhole</vt:lpstr>
      <vt:lpstr>Evil Sinkhole</vt:lpstr>
      <vt:lpstr>Evil Sinkhole</vt:lpstr>
      <vt:lpstr>Evil Sinkhole Uses</vt:lpstr>
      <vt:lpstr>Policy Poisoning</vt:lpstr>
      <vt:lpstr>Dangling SPNs</vt:lpstr>
      <vt:lpstr>Dangling SPNs</vt:lpstr>
      <vt:lpstr>Something Borrowed</vt:lpstr>
      <vt:lpstr>Defenses: Configuration</vt:lpstr>
      <vt:lpstr>Defenses: Auditing</vt:lpstr>
      <vt:lpstr>Something Blue</vt:lpstr>
      <vt:lpstr>PowerPoint Presentation</vt:lpstr>
      <vt:lpstr>BlueTuxedo</vt:lpstr>
      <vt:lpstr>BlueTuxedo</vt:lpstr>
      <vt:lpstr>PowerPoint Presentation</vt:lpstr>
      <vt:lpstr>Thank  you!</vt:lpstr>
      <vt:lpstr>Questions?</vt:lpstr>
      <vt:lpstr>Resources</vt:lpstr>
      <vt:lpstr>Main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Option 1</dc:title>
  <dc:creator>Jake Hildreth</dc:creator>
  <cp:lastModifiedBy>Jake Hildreth</cp:lastModifiedBy>
  <cp:revision>3</cp:revision>
  <dcterms:created xsi:type="dcterms:W3CDTF">2023-04-11T17:23:27Z</dcterms:created>
  <dcterms:modified xsi:type="dcterms:W3CDTF">2023-10-20T22:52:26Z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